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58" r:id="rId3"/>
    <p:sldId id="259" r:id="rId4"/>
    <p:sldId id="260" r:id="rId5"/>
    <p:sldId id="261" r:id="rId6"/>
    <p:sldId id="262" r:id="rId7"/>
    <p:sldId id="263" r:id="rId8"/>
    <p:sldId id="264" r:id="rId9"/>
    <p:sldId id="265" r:id="rId10"/>
    <p:sldId id="275" r:id="rId11"/>
    <p:sldId id="266" r:id="rId12"/>
    <p:sldId id="267" r:id="rId13"/>
    <p:sldId id="268" r:id="rId14"/>
    <p:sldId id="269" r:id="rId15"/>
    <p:sldId id="270" r:id="rId16"/>
    <p:sldId id="271" r:id="rId17"/>
    <p:sldId id="272" r:id="rId18"/>
    <p:sldId id="273" r:id="rId19"/>
    <p:sldId id="274"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101" autoAdjust="0"/>
  </p:normalViewPr>
  <p:slideViewPr>
    <p:cSldViewPr snapToGrid="0">
      <p:cViewPr varScale="1">
        <p:scale>
          <a:sx n="76" d="100"/>
          <a:sy n="76" d="100"/>
        </p:scale>
        <p:origin x="715" y="53"/>
      </p:cViewPr>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738674B-8AA9-4FDC-9CA6-E08D0FF86427}" type="datetimeFigureOut">
              <a:rPr lang="en-GB" smtClean="0"/>
              <a:t>12/06/2020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780099E-B7C8-4343-8667-1F8A43CAA8D0}" type="slidenum">
              <a:rPr lang="en-GB" smtClean="0"/>
              <a:t>‹#›</a:t>
            </a:fld>
            <a:endParaRPr lang="en-GB"/>
          </a:p>
        </p:txBody>
      </p:sp>
    </p:spTree>
    <p:extLst>
      <p:ext uri="{BB962C8B-B14F-4D97-AF65-F5344CB8AC3E}">
        <p14:creationId xmlns:p14="http://schemas.microsoft.com/office/powerpoint/2010/main" val="3290496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A50B386-4DD5-4065-B9D5-ED7BC58158CF}" type="datetimeFigureOut">
              <a:rPr lang="en-GB" smtClean="0"/>
              <a:t>12/06/2020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B65BB8-63B4-4D30-B44F-4C05EFFDCD4A}" type="slidenum">
              <a:rPr lang="en-GB" smtClean="0"/>
              <a:t>‹#›</a:t>
            </a:fld>
            <a:endParaRPr lang="en-GB"/>
          </a:p>
        </p:txBody>
      </p:sp>
    </p:spTree>
    <p:extLst>
      <p:ext uri="{BB962C8B-B14F-4D97-AF65-F5344CB8AC3E}">
        <p14:creationId xmlns:p14="http://schemas.microsoft.com/office/powerpoint/2010/main" val="370524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2</a:t>
            </a:fld>
            <a:endParaRPr lang="en-GB"/>
          </a:p>
        </p:txBody>
      </p:sp>
    </p:spTree>
    <p:extLst>
      <p:ext uri="{BB962C8B-B14F-4D97-AF65-F5344CB8AC3E}">
        <p14:creationId xmlns:p14="http://schemas.microsoft.com/office/powerpoint/2010/main" val="546797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12</a:t>
            </a:fld>
            <a:endParaRPr lang="en-GB"/>
          </a:p>
        </p:txBody>
      </p:sp>
    </p:spTree>
    <p:extLst>
      <p:ext uri="{BB962C8B-B14F-4D97-AF65-F5344CB8AC3E}">
        <p14:creationId xmlns:p14="http://schemas.microsoft.com/office/powerpoint/2010/main" val="561748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13</a:t>
            </a:fld>
            <a:endParaRPr lang="en-GB"/>
          </a:p>
        </p:txBody>
      </p:sp>
    </p:spTree>
    <p:extLst>
      <p:ext uri="{BB962C8B-B14F-4D97-AF65-F5344CB8AC3E}">
        <p14:creationId xmlns:p14="http://schemas.microsoft.com/office/powerpoint/2010/main" val="3249313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14</a:t>
            </a:fld>
            <a:endParaRPr lang="en-GB"/>
          </a:p>
        </p:txBody>
      </p:sp>
    </p:spTree>
    <p:extLst>
      <p:ext uri="{BB962C8B-B14F-4D97-AF65-F5344CB8AC3E}">
        <p14:creationId xmlns:p14="http://schemas.microsoft.com/office/powerpoint/2010/main" val="91943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15</a:t>
            </a:fld>
            <a:endParaRPr lang="en-GB"/>
          </a:p>
        </p:txBody>
      </p:sp>
    </p:spTree>
    <p:extLst>
      <p:ext uri="{BB962C8B-B14F-4D97-AF65-F5344CB8AC3E}">
        <p14:creationId xmlns:p14="http://schemas.microsoft.com/office/powerpoint/2010/main" val="4233246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16</a:t>
            </a:fld>
            <a:endParaRPr lang="en-GB"/>
          </a:p>
        </p:txBody>
      </p:sp>
    </p:spTree>
    <p:extLst>
      <p:ext uri="{BB962C8B-B14F-4D97-AF65-F5344CB8AC3E}">
        <p14:creationId xmlns:p14="http://schemas.microsoft.com/office/powerpoint/2010/main" val="21713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17</a:t>
            </a:fld>
            <a:endParaRPr lang="en-GB"/>
          </a:p>
        </p:txBody>
      </p:sp>
    </p:spTree>
    <p:extLst>
      <p:ext uri="{BB962C8B-B14F-4D97-AF65-F5344CB8AC3E}">
        <p14:creationId xmlns:p14="http://schemas.microsoft.com/office/powerpoint/2010/main" val="2759067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18</a:t>
            </a:fld>
            <a:endParaRPr lang="en-GB"/>
          </a:p>
        </p:txBody>
      </p:sp>
    </p:spTree>
    <p:extLst>
      <p:ext uri="{BB962C8B-B14F-4D97-AF65-F5344CB8AC3E}">
        <p14:creationId xmlns:p14="http://schemas.microsoft.com/office/powerpoint/2010/main" val="407045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19</a:t>
            </a:fld>
            <a:endParaRPr lang="en-GB"/>
          </a:p>
        </p:txBody>
      </p:sp>
    </p:spTree>
    <p:extLst>
      <p:ext uri="{BB962C8B-B14F-4D97-AF65-F5344CB8AC3E}">
        <p14:creationId xmlns:p14="http://schemas.microsoft.com/office/powerpoint/2010/main" val="252674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3</a:t>
            </a:fld>
            <a:endParaRPr lang="en-GB"/>
          </a:p>
        </p:txBody>
      </p:sp>
    </p:spTree>
    <p:extLst>
      <p:ext uri="{BB962C8B-B14F-4D97-AF65-F5344CB8AC3E}">
        <p14:creationId xmlns:p14="http://schemas.microsoft.com/office/powerpoint/2010/main" val="243519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latin typeface="Bookman Old Style" panose="02050604050505020204" pitchFamily="18" charset="0"/>
              </a:rPr>
              <a:t>There are eight distinct taxonomic categories for animals. </a:t>
            </a:r>
          </a:p>
          <a:p>
            <a:pPr algn="just"/>
            <a:r>
              <a:rPr lang="en-GB" dirty="0" smtClean="0">
                <a:latin typeface="Bookman Old Style" panose="02050604050505020204" pitchFamily="18" charset="0"/>
              </a:rPr>
              <a:t>These are: </a:t>
            </a:r>
            <a:r>
              <a:rPr lang="en-GB" b="1" dirty="0" smtClean="0">
                <a:latin typeface="Bookman Old Style" panose="02050604050505020204" pitchFamily="18" charset="0"/>
              </a:rPr>
              <a:t>Domain, Kingdom, Phylum, Class, Order, Family, Genus, and Species</a:t>
            </a:r>
            <a:r>
              <a:rPr lang="en-GB" dirty="0" smtClean="0">
                <a:latin typeface="Bookman Old Style" panose="02050604050505020204" pitchFamily="18" charset="0"/>
              </a:rPr>
              <a:t>. </a:t>
            </a:r>
          </a:p>
          <a:p>
            <a:r>
              <a:rPr lang="en-GB" sz="1200" b="0" i="0" u="none" strike="noStrike" kern="1200" dirty="0" smtClean="0">
                <a:solidFill>
                  <a:schemeClr val="tx1"/>
                </a:solidFill>
                <a:effectLst/>
                <a:latin typeface="+mn-lt"/>
                <a:ea typeface="+mn-ea"/>
                <a:cs typeface="+mn-cs"/>
              </a:rPr>
              <a:t>With each step down in classification, organisms are split into more and more specific groups. </a:t>
            </a:r>
          </a:p>
          <a:p>
            <a:r>
              <a:rPr lang="en-GB" sz="1200" b="0" i="0" u="none" strike="noStrike" kern="1200" dirty="0" smtClean="0">
                <a:solidFill>
                  <a:schemeClr val="tx1"/>
                </a:solidFill>
                <a:effectLst/>
                <a:latin typeface="+mn-lt"/>
                <a:ea typeface="+mn-ea"/>
                <a:cs typeface="+mn-cs"/>
              </a:rPr>
              <a:t>For example, all of the animals in the Kingdom Animalia are split into multiple phyla (plural of phylum). All of the animals in the phylum Chordata are split into multiple classes such as mammals, reptiles, and amphibians.</a:t>
            </a:r>
          </a:p>
          <a:p>
            <a:pPr algn="just"/>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4</a:t>
            </a:fld>
            <a:endParaRPr lang="en-GB"/>
          </a:p>
        </p:txBody>
      </p:sp>
    </p:spTree>
    <p:extLst>
      <p:ext uri="{BB962C8B-B14F-4D97-AF65-F5344CB8AC3E}">
        <p14:creationId xmlns:p14="http://schemas.microsoft.com/office/powerpoint/2010/main" val="39619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5</a:t>
            </a:fld>
            <a:endParaRPr lang="en-GB"/>
          </a:p>
        </p:txBody>
      </p:sp>
    </p:spTree>
    <p:extLst>
      <p:ext uri="{BB962C8B-B14F-4D97-AF65-F5344CB8AC3E}">
        <p14:creationId xmlns:p14="http://schemas.microsoft.com/office/powerpoint/2010/main" val="236280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6</a:t>
            </a:fld>
            <a:endParaRPr lang="en-GB"/>
          </a:p>
        </p:txBody>
      </p:sp>
    </p:spTree>
    <p:extLst>
      <p:ext uri="{BB962C8B-B14F-4D97-AF65-F5344CB8AC3E}">
        <p14:creationId xmlns:p14="http://schemas.microsoft.com/office/powerpoint/2010/main" val="417826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7</a:t>
            </a:fld>
            <a:endParaRPr lang="en-GB"/>
          </a:p>
        </p:txBody>
      </p:sp>
    </p:spTree>
    <p:extLst>
      <p:ext uri="{BB962C8B-B14F-4D97-AF65-F5344CB8AC3E}">
        <p14:creationId xmlns:p14="http://schemas.microsoft.com/office/powerpoint/2010/main" val="416237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8</a:t>
            </a:fld>
            <a:endParaRPr lang="en-GB"/>
          </a:p>
        </p:txBody>
      </p:sp>
    </p:spTree>
    <p:extLst>
      <p:ext uri="{BB962C8B-B14F-4D97-AF65-F5344CB8AC3E}">
        <p14:creationId xmlns:p14="http://schemas.microsoft.com/office/powerpoint/2010/main" val="238456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9</a:t>
            </a:fld>
            <a:endParaRPr lang="en-GB"/>
          </a:p>
        </p:txBody>
      </p:sp>
    </p:spTree>
    <p:extLst>
      <p:ext uri="{BB962C8B-B14F-4D97-AF65-F5344CB8AC3E}">
        <p14:creationId xmlns:p14="http://schemas.microsoft.com/office/powerpoint/2010/main" val="3016332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18A71-8C1F-4416-84BB-D39EA4B53E4D}" type="slidenum">
              <a:rPr lang="en-GB" smtClean="0"/>
              <a:t>11</a:t>
            </a:fld>
            <a:endParaRPr lang="en-GB"/>
          </a:p>
        </p:txBody>
      </p:sp>
    </p:spTree>
    <p:extLst>
      <p:ext uri="{BB962C8B-B14F-4D97-AF65-F5344CB8AC3E}">
        <p14:creationId xmlns:p14="http://schemas.microsoft.com/office/powerpoint/2010/main" val="114019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C868D4-0B01-4758-818E-6EFA97C13A61}"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E28BE-ABEC-47DE-B1F9-ADE1E3E67BF7}" type="slidenum">
              <a:rPr lang="en-GB" smtClean="0"/>
              <a:t>‹#›</a:t>
            </a:fld>
            <a:endParaRPr lang="en-GB"/>
          </a:p>
        </p:txBody>
      </p:sp>
    </p:spTree>
    <p:extLst>
      <p:ext uri="{BB962C8B-B14F-4D97-AF65-F5344CB8AC3E}">
        <p14:creationId xmlns:p14="http://schemas.microsoft.com/office/powerpoint/2010/main" val="43842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C868D4-0B01-4758-818E-6EFA97C13A61}"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E28BE-ABEC-47DE-B1F9-ADE1E3E67BF7}" type="slidenum">
              <a:rPr lang="en-GB" smtClean="0"/>
              <a:t>‹#›</a:t>
            </a:fld>
            <a:endParaRPr lang="en-GB"/>
          </a:p>
        </p:txBody>
      </p:sp>
    </p:spTree>
    <p:extLst>
      <p:ext uri="{BB962C8B-B14F-4D97-AF65-F5344CB8AC3E}">
        <p14:creationId xmlns:p14="http://schemas.microsoft.com/office/powerpoint/2010/main" val="45248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C868D4-0B01-4758-818E-6EFA97C13A61}"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E28BE-ABEC-47DE-B1F9-ADE1E3E67BF7}" type="slidenum">
              <a:rPr lang="en-GB" smtClean="0"/>
              <a:t>‹#›</a:t>
            </a:fld>
            <a:endParaRPr lang="en-GB"/>
          </a:p>
        </p:txBody>
      </p:sp>
    </p:spTree>
    <p:extLst>
      <p:ext uri="{BB962C8B-B14F-4D97-AF65-F5344CB8AC3E}">
        <p14:creationId xmlns:p14="http://schemas.microsoft.com/office/powerpoint/2010/main" val="1758657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C868D4-0B01-4758-818E-6EFA97C13A61}"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E28BE-ABEC-47DE-B1F9-ADE1E3E67BF7}" type="slidenum">
              <a:rPr lang="en-GB" smtClean="0"/>
              <a:t>‹#›</a:t>
            </a:fld>
            <a:endParaRPr lang="en-GB"/>
          </a:p>
        </p:txBody>
      </p:sp>
    </p:spTree>
    <p:extLst>
      <p:ext uri="{BB962C8B-B14F-4D97-AF65-F5344CB8AC3E}">
        <p14:creationId xmlns:p14="http://schemas.microsoft.com/office/powerpoint/2010/main" val="275426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C868D4-0B01-4758-818E-6EFA97C13A61}" type="datetimeFigureOut">
              <a:rPr lang="en-GB" smtClean="0"/>
              <a:t>12/06/2020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E28BE-ABEC-47DE-B1F9-ADE1E3E67BF7}" type="slidenum">
              <a:rPr lang="en-GB" smtClean="0"/>
              <a:t>‹#›</a:t>
            </a:fld>
            <a:endParaRPr lang="en-GB"/>
          </a:p>
        </p:txBody>
      </p:sp>
    </p:spTree>
    <p:extLst>
      <p:ext uri="{BB962C8B-B14F-4D97-AF65-F5344CB8AC3E}">
        <p14:creationId xmlns:p14="http://schemas.microsoft.com/office/powerpoint/2010/main" val="195945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C868D4-0B01-4758-818E-6EFA97C13A61}"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5E28BE-ABEC-47DE-B1F9-ADE1E3E67BF7}" type="slidenum">
              <a:rPr lang="en-GB" smtClean="0"/>
              <a:t>‹#›</a:t>
            </a:fld>
            <a:endParaRPr lang="en-GB"/>
          </a:p>
        </p:txBody>
      </p:sp>
    </p:spTree>
    <p:extLst>
      <p:ext uri="{BB962C8B-B14F-4D97-AF65-F5344CB8AC3E}">
        <p14:creationId xmlns:p14="http://schemas.microsoft.com/office/powerpoint/2010/main" val="398064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C868D4-0B01-4758-818E-6EFA97C13A61}" type="datetimeFigureOut">
              <a:rPr lang="en-GB" smtClean="0"/>
              <a:t>12/06/2020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5E28BE-ABEC-47DE-B1F9-ADE1E3E67BF7}" type="slidenum">
              <a:rPr lang="en-GB" smtClean="0"/>
              <a:t>‹#›</a:t>
            </a:fld>
            <a:endParaRPr lang="en-GB"/>
          </a:p>
        </p:txBody>
      </p:sp>
    </p:spTree>
    <p:extLst>
      <p:ext uri="{BB962C8B-B14F-4D97-AF65-F5344CB8AC3E}">
        <p14:creationId xmlns:p14="http://schemas.microsoft.com/office/powerpoint/2010/main" val="210375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C868D4-0B01-4758-818E-6EFA97C13A61}" type="datetimeFigureOut">
              <a:rPr lang="en-GB" smtClean="0"/>
              <a:t>12/06/2020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5E28BE-ABEC-47DE-B1F9-ADE1E3E67BF7}" type="slidenum">
              <a:rPr lang="en-GB" smtClean="0"/>
              <a:t>‹#›</a:t>
            </a:fld>
            <a:endParaRPr lang="en-GB"/>
          </a:p>
        </p:txBody>
      </p:sp>
    </p:spTree>
    <p:extLst>
      <p:ext uri="{BB962C8B-B14F-4D97-AF65-F5344CB8AC3E}">
        <p14:creationId xmlns:p14="http://schemas.microsoft.com/office/powerpoint/2010/main" val="73371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868D4-0B01-4758-818E-6EFA97C13A61}" type="datetimeFigureOut">
              <a:rPr lang="en-GB" smtClean="0"/>
              <a:t>12/06/2020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5E28BE-ABEC-47DE-B1F9-ADE1E3E67BF7}" type="slidenum">
              <a:rPr lang="en-GB" smtClean="0"/>
              <a:t>‹#›</a:t>
            </a:fld>
            <a:endParaRPr lang="en-GB"/>
          </a:p>
        </p:txBody>
      </p:sp>
    </p:spTree>
    <p:extLst>
      <p:ext uri="{BB962C8B-B14F-4D97-AF65-F5344CB8AC3E}">
        <p14:creationId xmlns:p14="http://schemas.microsoft.com/office/powerpoint/2010/main" val="121112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C868D4-0B01-4758-818E-6EFA97C13A61}"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5E28BE-ABEC-47DE-B1F9-ADE1E3E67BF7}" type="slidenum">
              <a:rPr lang="en-GB" smtClean="0"/>
              <a:t>‹#›</a:t>
            </a:fld>
            <a:endParaRPr lang="en-GB"/>
          </a:p>
        </p:txBody>
      </p:sp>
    </p:spTree>
    <p:extLst>
      <p:ext uri="{BB962C8B-B14F-4D97-AF65-F5344CB8AC3E}">
        <p14:creationId xmlns:p14="http://schemas.microsoft.com/office/powerpoint/2010/main" val="288081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C868D4-0B01-4758-818E-6EFA97C13A61}" type="datetimeFigureOut">
              <a:rPr lang="en-GB" smtClean="0"/>
              <a:t>12/06/2020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5E28BE-ABEC-47DE-B1F9-ADE1E3E67BF7}" type="slidenum">
              <a:rPr lang="en-GB" smtClean="0"/>
              <a:t>‹#›</a:t>
            </a:fld>
            <a:endParaRPr lang="en-GB"/>
          </a:p>
        </p:txBody>
      </p:sp>
    </p:spTree>
    <p:extLst>
      <p:ext uri="{BB962C8B-B14F-4D97-AF65-F5344CB8AC3E}">
        <p14:creationId xmlns:p14="http://schemas.microsoft.com/office/powerpoint/2010/main" val="207899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868D4-0B01-4758-818E-6EFA97C13A61}" type="datetimeFigureOut">
              <a:rPr lang="en-GB" smtClean="0"/>
              <a:t>12/06/2020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E28BE-ABEC-47DE-B1F9-ADE1E3E67BF7}" type="slidenum">
              <a:rPr lang="en-GB" smtClean="0"/>
              <a:t>‹#›</a:t>
            </a:fld>
            <a:endParaRPr lang="en-GB"/>
          </a:p>
        </p:txBody>
      </p:sp>
    </p:spTree>
    <p:extLst>
      <p:ext uri="{BB962C8B-B14F-4D97-AF65-F5344CB8AC3E}">
        <p14:creationId xmlns:p14="http://schemas.microsoft.com/office/powerpoint/2010/main" val="1700726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png"/><Relationship Id="rId7"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jpg"/><Relationship Id="rId4" Type="http://schemas.openxmlformats.org/officeDocument/2006/relationships/image" Target="../media/image49.jpg"/></Relationships>
</file>

<file path=ppt/slides/_rels/slide1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5.jpg"/><Relationship Id="rId7"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2.jpeg"/><Relationship Id="rId4" Type="http://schemas.openxmlformats.org/officeDocument/2006/relationships/image" Target="../media/image67.pn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2">
            <a:duotone>
              <a:schemeClr val="accent1">
                <a:shade val="45000"/>
                <a:satMod val="135000"/>
              </a:schemeClr>
              <a:prstClr val="white"/>
            </a:duotone>
          </a:blip>
          <a:stretch>
            <a:fillRect/>
          </a:stretch>
        </p:blipFill>
        <p:spPr>
          <a:xfrm>
            <a:off x="6820688" y="291253"/>
            <a:ext cx="5371312" cy="5465113"/>
          </a:xfrm>
          <a:prstGeom prst="rect">
            <a:avLst/>
          </a:prstGeom>
        </p:spPr>
      </p:pic>
      <p:sp>
        <p:nvSpPr>
          <p:cNvPr id="6" name="TextBox 5"/>
          <p:cNvSpPr txBox="1"/>
          <p:nvPr/>
        </p:nvSpPr>
        <p:spPr>
          <a:xfrm>
            <a:off x="169331" y="561880"/>
            <a:ext cx="8212667" cy="584775"/>
          </a:xfrm>
          <a:prstGeom prst="rect">
            <a:avLst/>
          </a:prstGeom>
          <a:noFill/>
        </p:spPr>
        <p:txBody>
          <a:bodyPr wrap="square" rtlCol="0">
            <a:spAutoFit/>
          </a:bodyPr>
          <a:lstStyle/>
          <a:p>
            <a:pPr algn="ctr"/>
            <a:r>
              <a:rPr lang="en-GB" sz="3200" b="1" dirty="0" smtClean="0">
                <a:solidFill>
                  <a:schemeClr val="accent5">
                    <a:lumMod val="50000"/>
                  </a:schemeClr>
                </a:solidFill>
                <a:latin typeface="Bookman Old Style" panose="02050604050505020204" pitchFamily="18" charset="0"/>
              </a:rPr>
              <a:t>A snapshot into Animal </a:t>
            </a:r>
            <a:r>
              <a:rPr lang="en-GB" sz="3200" b="1" dirty="0" smtClean="0">
                <a:solidFill>
                  <a:schemeClr val="accent5">
                    <a:lumMod val="50000"/>
                  </a:schemeClr>
                </a:solidFill>
                <a:latin typeface="Bookman Old Style" panose="02050604050505020204" pitchFamily="18" charset="0"/>
              </a:rPr>
              <a:t>Studies</a:t>
            </a:r>
            <a:endParaRPr lang="en-GB" sz="3200" b="1" dirty="0">
              <a:solidFill>
                <a:schemeClr val="accent5">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499532" y="1230754"/>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9331" y="4116916"/>
            <a:ext cx="8477068" cy="2308324"/>
          </a:xfrm>
          <a:prstGeom prst="rect">
            <a:avLst/>
          </a:prstGeom>
          <a:noFill/>
        </p:spPr>
        <p:txBody>
          <a:bodyPr wrap="square" rtlCol="0">
            <a:spAutoFit/>
          </a:bodyPr>
          <a:lstStyle/>
          <a:p>
            <a:pPr algn="ctr"/>
            <a:r>
              <a:rPr lang="en-GB" sz="7200" b="1" i="1" dirty="0" smtClean="0">
                <a:solidFill>
                  <a:schemeClr val="accent1">
                    <a:lumMod val="50000"/>
                  </a:schemeClr>
                </a:solidFill>
                <a:latin typeface="Bookman Old Style" panose="02050604050505020204" pitchFamily="18" charset="0"/>
              </a:rPr>
              <a:t>Principles of Animal Handling</a:t>
            </a:r>
            <a:endParaRPr lang="en-GB" sz="7200" b="1" i="1" dirty="0">
              <a:solidFill>
                <a:schemeClr val="accent1">
                  <a:lumMod val="50000"/>
                </a:schemeClr>
              </a:solidFill>
              <a:latin typeface="Bookman Old Style" panose="020506040505050202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8575" y="5557989"/>
            <a:ext cx="2131256" cy="1065628"/>
          </a:xfrm>
          <a:prstGeom prst="rect">
            <a:avLst/>
          </a:prstGeom>
        </p:spPr>
      </p:pic>
    </p:spTree>
    <p:extLst>
      <p:ext uri="{BB962C8B-B14F-4D97-AF65-F5344CB8AC3E}">
        <p14:creationId xmlns:p14="http://schemas.microsoft.com/office/powerpoint/2010/main" val="272143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9046" y="182211"/>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87" y="1432914"/>
            <a:ext cx="2837080" cy="2118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86" t="5352" r="7907" b="21251"/>
          <a:stretch/>
        </p:blipFill>
        <p:spPr bwMode="auto">
          <a:xfrm>
            <a:off x="4696131" y="850426"/>
            <a:ext cx="3202366" cy="2336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0516" y="3441519"/>
            <a:ext cx="2241381" cy="3001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13" y="3765345"/>
            <a:ext cx="3611718" cy="2697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5933" y="3461533"/>
            <a:ext cx="2241381" cy="3001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7312" y="400138"/>
            <a:ext cx="2933843" cy="2920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age result for tube rodent restrai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3907" y="3551746"/>
            <a:ext cx="2780716" cy="2780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182211"/>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General Animal Handling </a:t>
            </a:r>
            <a:r>
              <a:rPr lang="en-GB" sz="2400" b="1" dirty="0" smtClean="0">
                <a:solidFill>
                  <a:schemeClr val="accent1">
                    <a:lumMod val="50000"/>
                  </a:schemeClr>
                </a:solidFill>
                <a:latin typeface="Bookman Old Style" panose="02050604050505020204" pitchFamily="18" charset="0"/>
              </a:rPr>
              <a:t>Techniques: Rodents</a:t>
            </a:r>
            <a:endParaRPr lang="en-GB" sz="2400" b="1" dirty="0">
              <a:solidFill>
                <a:schemeClr val="accent1">
                  <a:lumMod val="50000"/>
                </a:schemeClr>
              </a:solidFill>
              <a:latin typeface="Bookman Old Style" panose="02050604050505020204" pitchFamily="18" charset="0"/>
            </a:endParaRPr>
          </a:p>
        </p:txBody>
      </p:sp>
      <p:cxnSp>
        <p:nvCxnSpPr>
          <p:cNvPr id="12" name="Straight Connector 11"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499532" y="728244"/>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601" y="866383"/>
            <a:ext cx="11504022" cy="400110"/>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Lots of examples to choose from.</a:t>
            </a:r>
            <a:endParaRPr lang="en-GB" sz="2000"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28550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60869" y="217956"/>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General Animal Handling Techniques: Rabbits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313509" y="694747"/>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3509" y="1419497"/>
            <a:ext cx="11504022" cy="1938992"/>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Rabbits can become stressed very easily as a result of poor handling and so it is really important to remain calm at all times.</a:t>
            </a:r>
          </a:p>
          <a:p>
            <a:pPr algn="just"/>
            <a:r>
              <a:rPr lang="en-GB" sz="2000" dirty="0" smtClean="0">
                <a:solidFill>
                  <a:schemeClr val="accent1">
                    <a:lumMod val="50000"/>
                  </a:schemeClr>
                </a:solidFill>
                <a:latin typeface="Bookman Old Style" panose="02050604050505020204" pitchFamily="18" charset="0"/>
              </a:rPr>
              <a:t>Rabbits can be scooped up with both hands and into the arms if the rabbit is familiar with human interaction as it will remain still and can almost be cuddled against the body.</a:t>
            </a:r>
          </a:p>
          <a:p>
            <a:pPr algn="just"/>
            <a:r>
              <a:rPr lang="en-GB" sz="2000" dirty="0" smtClean="0">
                <a:solidFill>
                  <a:schemeClr val="accent1">
                    <a:lumMod val="50000"/>
                  </a:schemeClr>
                </a:solidFill>
                <a:latin typeface="Bookman Old Style" panose="02050604050505020204" pitchFamily="18" charset="0"/>
              </a:rPr>
              <a:t>The other option would be to grasp the rabbit by the scruff (against the floor- NEVER PICKED UP LIKE THIS) and then the other hand can be used to pick up hindquarters.</a:t>
            </a:r>
            <a:endParaRPr lang="en-GB" sz="2000" dirty="0">
              <a:solidFill>
                <a:schemeClr val="accent1">
                  <a:lumMod val="50000"/>
                </a:schemeClr>
              </a:solidFill>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7957574" y="241286"/>
            <a:ext cx="2145915" cy="103641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6281079" y="3358489"/>
            <a:ext cx="4841011" cy="3137584"/>
          </a:xfrm>
          <a:prstGeom prst="rect">
            <a:avLst/>
          </a:prstGeom>
          <a:ln>
            <a:noFill/>
          </a:ln>
          <a:effectLst>
            <a:outerShdw blurRad="292100" dist="139700" dir="2700000" algn="tl" rotWithShape="0">
              <a:srgbClr val="333333">
                <a:alpha val="65000"/>
              </a:srgbClr>
            </a:outerShdw>
          </a:effectLst>
        </p:spPr>
      </p:pic>
      <p:sp>
        <p:nvSpPr>
          <p:cNvPr id="8" name="Right Arrow 7"/>
          <p:cNvSpPr/>
          <p:nvPr/>
        </p:nvSpPr>
        <p:spPr>
          <a:xfrm>
            <a:off x="499532" y="3452778"/>
            <a:ext cx="5173626" cy="2949005"/>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latin typeface="Bookman Old Style" panose="02050604050505020204" pitchFamily="18" charset="0"/>
              </a:rPr>
              <a:t>DID YOU KNOW: </a:t>
            </a:r>
          </a:p>
          <a:p>
            <a:pPr algn="ctr"/>
            <a:r>
              <a:rPr lang="en-GB" dirty="0" smtClean="0">
                <a:latin typeface="Bookman Old Style" panose="02050604050505020204" pitchFamily="18" charset="0"/>
              </a:rPr>
              <a:t>A </a:t>
            </a:r>
            <a:r>
              <a:rPr lang="en-GB" dirty="0" smtClean="0">
                <a:latin typeface="Bookman Old Style" panose="02050604050505020204" pitchFamily="18" charset="0"/>
              </a:rPr>
              <a:t>lot of animal species can be calmed by their eyes being covered; effective with rabbits that are stressed.</a:t>
            </a:r>
            <a:endParaRPr lang="en-GB" dirty="0">
              <a:latin typeface="Bookman Old Style" panose="02050604050505020204" pitchFamily="18"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9224" t="13304" r="9445" b="12214"/>
          <a:stretch/>
        </p:blipFill>
        <p:spPr>
          <a:xfrm>
            <a:off x="10289511" y="222237"/>
            <a:ext cx="1665421" cy="762588"/>
          </a:xfrm>
          <a:prstGeom prst="rect">
            <a:avLst/>
          </a:prstGeom>
        </p:spPr>
      </p:pic>
    </p:spTree>
    <p:extLst>
      <p:ext uri="{BB962C8B-B14F-4D97-AF65-F5344CB8AC3E}">
        <p14:creationId xmlns:p14="http://schemas.microsoft.com/office/powerpoint/2010/main" val="369260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69331" y="238378"/>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General Animal Handling Techniques: Reptiles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499530" y="757258"/>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3509" y="1117570"/>
            <a:ext cx="11504022" cy="1938992"/>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When working with reptiles one of the most important factors to consider is their shedding; some reptiles shed their entire skin at the same time, others in sections and some scale by scale.</a:t>
            </a:r>
          </a:p>
          <a:p>
            <a:pPr algn="just"/>
            <a:r>
              <a:rPr lang="en-GB" sz="2000" dirty="0" smtClean="0">
                <a:solidFill>
                  <a:schemeClr val="accent1">
                    <a:lumMod val="50000"/>
                  </a:schemeClr>
                </a:solidFill>
                <a:latin typeface="Bookman Old Style" panose="02050604050505020204" pitchFamily="18" charset="0"/>
              </a:rPr>
              <a:t>If handling an animal which is just about to/has started to shed it is important to be very careful and only handle if needed; the shed can be pulled off and they can be a little more aggressive than normal (eyes are often the last part of the body to shed) due to discomfort.</a:t>
            </a:r>
          </a:p>
        </p:txBody>
      </p:sp>
      <p:pic>
        <p:nvPicPr>
          <p:cNvPr id="10" name="Picture 9"/>
          <p:cNvPicPr>
            <a:picLocks noChangeAspect="1"/>
          </p:cNvPicPr>
          <p:nvPr/>
        </p:nvPicPr>
        <p:blipFill>
          <a:blip r:embed="rId3"/>
          <a:stretch>
            <a:fillRect/>
          </a:stretch>
        </p:blipFill>
        <p:spPr>
          <a:xfrm>
            <a:off x="7574956" y="3358489"/>
            <a:ext cx="4242575" cy="3069439"/>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313508" y="3403601"/>
            <a:ext cx="7124045" cy="981788"/>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Bookman Old Style" panose="02050604050505020204" pitchFamily="18" charset="0"/>
              </a:rPr>
              <a:t>Reptile scales lie on top of each other; </a:t>
            </a:r>
            <a:r>
              <a:rPr lang="en-GB" sz="2000" b="1" dirty="0" smtClean="0">
                <a:latin typeface="Bookman Old Style" panose="02050604050505020204" pitchFamily="18" charset="0"/>
              </a:rPr>
              <a:t>what are the consequences </a:t>
            </a:r>
            <a:r>
              <a:rPr lang="en-GB" sz="2000" b="1" dirty="0" smtClean="0">
                <a:latin typeface="Bookman Old Style" panose="02050604050505020204" pitchFamily="18" charset="0"/>
              </a:rPr>
              <a:t>for handling?</a:t>
            </a:r>
            <a:endParaRPr lang="en-GB" sz="2000" b="1" dirty="0">
              <a:latin typeface="Bookman Old Style" panose="02050604050505020204" pitchFamily="18" charset="0"/>
            </a:endParaRPr>
          </a:p>
        </p:txBody>
      </p:sp>
      <p:pic>
        <p:nvPicPr>
          <p:cNvPr id="12" name="Picture 11"/>
          <p:cNvPicPr>
            <a:picLocks noChangeAspect="1"/>
          </p:cNvPicPr>
          <p:nvPr/>
        </p:nvPicPr>
        <p:blipFill>
          <a:blip r:embed="rId4"/>
          <a:stretch>
            <a:fillRect/>
          </a:stretch>
        </p:blipFill>
        <p:spPr>
          <a:xfrm>
            <a:off x="966651" y="4645792"/>
            <a:ext cx="2619375" cy="1743075"/>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stretch>
            <a:fillRect/>
          </a:stretch>
        </p:blipFill>
        <p:spPr>
          <a:xfrm>
            <a:off x="3730201" y="4634388"/>
            <a:ext cx="2619375" cy="1743075"/>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9224" t="13304" r="9445" b="12214"/>
          <a:stretch/>
        </p:blipFill>
        <p:spPr>
          <a:xfrm>
            <a:off x="10028255" y="222237"/>
            <a:ext cx="1926678" cy="882216"/>
          </a:xfrm>
          <a:prstGeom prst="rect">
            <a:avLst/>
          </a:prstGeom>
        </p:spPr>
      </p:pic>
    </p:spTree>
    <p:extLst>
      <p:ext uri="{BB962C8B-B14F-4D97-AF65-F5344CB8AC3E}">
        <p14:creationId xmlns:p14="http://schemas.microsoft.com/office/powerpoint/2010/main" val="51893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20156" y="238378"/>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General Animal Handling Techniques: Snakes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550355" y="778287"/>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3510" y="1229080"/>
            <a:ext cx="11504022" cy="1015663"/>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When handling snakes it is important to remember that they use muscles all along their body to allow them to feel secure; if they feel insecure they will grip tighter onto an object (therefore they can wrap themselves around hands and arms quickly if they need to).</a:t>
            </a:r>
          </a:p>
        </p:txBody>
      </p:sp>
      <p:sp>
        <p:nvSpPr>
          <p:cNvPr id="14" name="Rectangle 13"/>
          <p:cNvSpPr/>
          <p:nvPr/>
        </p:nvSpPr>
        <p:spPr>
          <a:xfrm>
            <a:off x="313510" y="2494191"/>
            <a:ext cx="4575732" cy="3981254"/>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smtClean="0">
                <a:latin typeface="Bookman Old Style" panose="02050604050505020204" pitchFamily="18" charset="0"/>
              </a:rPr>
              <a:t>DID YOU KNOW:</a:t>
            </a:r>
          </a:p>
          <a:p>
            <a:pPr algn="ctr"/>
            <a:r>
              <a:rPr lang="en-GB" sz="2000" dirty="0" smtClean="0">
                <a:latin typeface="Bookman Old Style" panose="02050604050505020204" pitchFamily="18" charset="0"/>
              </a:rPr>
              <a:t>A </a:t>
            </a:r>
            <a:r>
              <a:rPr lang="en-GB" sz="2000" dirty="0" smtClean="0">
                <a:latin typeface="Bookman Old Style" panose="02050604050505020204" pitchFamily="18" charset="0"/>
              </a:rPr>
              <a:t>snakes’ natural approach to prey can indicate potential methods for handling them; if they are a species which strikes then they should be held away from the face. If they constrict they should never be placed around the neck (sash is an optional approach to this with some snakes).</a:t>
            </a:r>
            <a:endParaRPr lang="en-GB" sz="2000" dirty="0">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5508174" y="2497359"/>
            <a:ext cx="2645300" cy="222556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8382000" y="2494191"/>
            <a:ext cx="2975473" cy="222873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a:srcRect t="41381" b="36160"/>
          <a:stretch/>
        </p:blipFill>
        <p:spPr>
          <a:xfrm>
            <a:off x="5508174" y="5184949"/>
            <a:ext cx="5849299" cy="874208"/>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9224" t="13304" r="9445" b="12214"/>
          <a:stretch/>
        </p:blipFill>
        <p:spPr>
          <a:xfrm>
            <a:off x="10028255" y="222237"/>
            <a:ext cx="1926678" cy="882216"/>
          </a:xfrm>
          <a:prstGeom prst="rect">
            <a:avLst/>
          </a:prstGeom>
        </p:spPr>
      </p:pic>
    </p:spTree>
    <p:extLst>
      <p:ext uri="{BB962C8B-B14F-4D97-AF65-F5344CB8AC3E}">
        <p14:creationId xmlns:p14="http://schemas.microsoft.com/office/powerpoint/2010/main" val="381504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748" y="239001"/>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80783" y="250808"/>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General Animal Handling Techniques: Lizards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545874" y="665435"/>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9660" y="829860"/>
            <a:ext cx="11504022" cy="646331"/>
          </a:xfrm>
          <a:prstGeom prst="rect">
            <a:avLst/>
          </a:prstGeom>
          <a:noFill/>
        </p:spPr>
        <p:txBody>
          <a:bodyPr wrap="square" rtlCol="0">
            <a:spAutoFit/>
          </a:bodyPr>
          <a:lstStyle/>
          <a:p>
            <a:pPr algn="just"/>
            <a:r>
              <a:rPr lang="en-GB" dirty="0" smtClean="0">
                <a:solidFill>
                  <a:schemeClr val="accent1">
                    <a:lumMod val="50000"/>
                  </a:schemeClr>
                </a:solidFill>
                <a:latin typeface="Bookman Old Style" panose="02050604050505020204" pitchFamily="18" charset="0"/>
              </a:rPr>
              <a:t>Considerations with the below species</a:t>
            </a:r>
            <a:r>
              <a:rPr lang="en-GB" dirty="0" smtClean="0">
                <a:solidFill>
                  <a:schemeClr val="accent1">
                    <a:lumMod val="50000"/>
                  </a:schemeClr>
                </a:solidFill>
                <a:latin typeface="Bookman Old Style" panose="02050604050505020204" pitchFamily="18" charset="0"/>
              </a:rPr>
              <a:t>?</a:t>
            </a:r>
          </a:p>
          <a:p>
            <a:pPr algn="just"/>
            <a:r>
              <a:rPr lang="en-GB" b="1" u="sng" dirty="0" smtClean="0">
                <a:solidFill>
                  <a:srgbClr val="FF0000"/>
                </a:solidFill>
                <a:latin typeface="Bookman Old Style" panose="02050604050505020204" pitchFamily="18" charset="0"/>
              </a:rPr>
              <a:t>Task: </a:t>
            </a:r>
            <a:r>
              <a:rPr lang="en-GB" dirty="0" smtClean="0">
                <a:solidFill>
                  <a:schemeClr val="accent1">
                    <a:lumMod val="50000"/>
                  </a:schemeClr>
                </a:solidFill>
                <a:latin typeface="Bookman Old Style" panose="02050604050505020204" pitchFamily="18" charset="0"/>
              </a:rPr>
              <a:t>Research what you have to think about before handling a lizard.</a:t>
            </a:r>
            <a:endParaRPr lang="en-GB" dirty="0" smtClean="0">
              <a:solidFill>
                <a:schemeClr val="accent1">
                  <a:lumMod val="50000"/>
                </a:schemeClr>
              </a:solidFill>
              <a:latin typeface="Bookman Old Style" panose="020506040505050202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9" y="1915029"/>
            <a:ext cx="3978573" cy="223852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847" y="3757410"/>
            <a:ext cx="3280092" cy="259957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163" t="6190" r="11279" b="3523"/>
          <a:stretch/>
        </p:blipFill>
        <p:spPr>
          <a:xfrm>
            <a:off x="8149846" y="1948723"/>
            <a:ext cx="3615541" cy="224061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stretch>
            <a:fillRect/>
          </a:stretch>
        </p:blipFill>
        <p:spPr>
          <a:xfrm>
            <a:off x="313509" y="4452283"/>
            <a:ext cx="3894329" cy="1904703"/>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7"/>
          <a:stretch>
            <a:fillRect/>
          </a:stretch>
        </p:blipFill>
        <p:spPr>
          <a:xfrm>
            <a:off x="8653069" y="4256904"/>
            <a:ext cx="3060613" cy="2295460"/>
          </a:xfrm>
          <a:prstGeom prst="rect">
            <a:avLst/>
          </a:prstGeom>
          <a:ln>
            <a:noFill/>
          </a:ln>
          <a:effectLst>
            <a:outerShdw blurRad="292100" dist="139700" dir="2700000" algn="tl" rotWithShape="0">
              <a:srgbClr val="333333">
                <a:alpha val="65000"/>
              </a:srgbClr>
            </a:outerShdw>
          </a:effectLst>
        </p:spPr>
      </p:pic>
      <p:sp>
        <p:nvSpPr>
          <p:cNvPr id="16" name="Explosion 2 15"/>
          <p:cNvSpPr/>
          <p:nvPr/>
        </p:nvSpPr>
        <p:spPr>
          <a:xfrm>
            <a:off x="8364572" y="152016"/>
            <a:ext cx="3827428" cy="1737571"/>
          </a:xfrm>
          <a:prstGeom prst="irregularSeal2">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Bookman Old Style" panose="02050604050505020204" pitchFamily="18" charset="0"/>
              </a:rPr>
              <a:t>Do you need to wear gloves?</a:t>
            </a:r>
            <a:endParaRPr lang="en-GB" dirty="0">
              <a:latin typeface="Bookman Old Style" panose="02050604050505020204" pitchFamily="18" charset="0"/>
            </a:endParaRPr>
          </a:p>
        </p:txBody>
      </p:sp>
      <p:sp>
        <p:nvSpPr>
          <p:cNvPr id="14" name="Explosion 2 13"/>
          <p:cNvSpPr/>
          <p:nvPr/>
        </p:nvSpPr>
        <p:spPr>
          <a:xfrm>
            <a:off x="4533847" y="1743068"/>
            <a:ext cx="3564294" cy="1737571"/>
          </a:xfrm>
          <a:prstGeom prst="irregularSeal2">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Bookman Old Style" panose="02050604050505020204" pitchFamily="18" charset="0"/>
              </a:rPr>
              <a:t>Natural Behaviour?</a:t>
            </a:r>
            <a:endParaRPr lang="en-GB" dirty="0">
              <a:latin typeface="Bookman Old Style" panose="02050604050505020204" pitchFamily="18" charset="0"/>
            </a:endParaRPr>
          </a:p>
        </p:txBody>
      </p:sp>
    </p:spTree>
    <p:extLst>
      <p:ext uri="{BB962C8B-B14F-4D97-AF65-F5344CB8AC3E}">
        <p14:creationId xmlns:p14="http://schemas.microsoft.com/office/powerpoint/2010/main" val="40043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69333" y="238378"/>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General Animal Handling Techniques: Birds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699829" y="762646"/>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3509" y="1419497"/>
            <a:ext cx="11504022" cy="1015663"/>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When handling birds, you need to be fairly quick (not enough to completely panic them but enough to mean that you can get a grip on them before they start flapping (as they can get hurt easily</a:t>
            </a:r>
            <a:r>
              <a:rPr lang="en-GB" sz="2000" dirty="0" smtClean="0">
                <a:solidFill>
                  <a:schemeClr val="accent1">
                    <a:lumMod val="50000"/>
                  </a:schemeClr>
                </a:solidFill>
                <a:latin typeface="Bookman Old Style" panose="02050604050505020204" pitchFamily="18" charset="0"/>
              </a:rPr>
              <a:t>), </a:t>
            </a:r>
            <a:r>
              <a:rPr lang="en-GB" sz="2000" dirty="0" smtClean="0">
                <a:solidFill>
                  <a:schemeClr val="accent1">
                    <a:lumMod val="50000"/>
                  </a:schemeClr>
                </a:solidFill>
                <a:latin typeface="Bookman Old Style" panose="02050604050505020204" pitchFamily="18" charset="0"/>
              </a:rPr>
              <a:t>the best approach is the </a:t>
            </a:r>
            <a:r>
              <a:rPr lang="en-GB" sz="2000" b="1" dirty="0" smtClean="0">
                <a:solidFill>
                  <a:srgbClr val="FF0000"/>
                </a:solidFill>
                <a:latin typeface="Bookman Old Style" panose="02050604050505020204" pitchFamily="18" charset="0"/>
              </a:rPr>
              <a:t>“W” technique </a:t>
            </a:r>
            <a:r>
              <a:rPr lang="en-GB" sz="2000" dirty="0" smtClean="0">
                <a:solidFill>
                  <a:schemeClr val="accent1">
                    <a:lumMod val="50000"/>
                  </a:schemeClr>
                </a:solidFill>
                <a:latin typeface="Bookman Old Style" panose="02050604050505020204" pitchFamily="18" charset="0"/>
              </a:rPr>
              <a:t>as you have control and support.</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8" y="2499062"/>
            <a:ext cx="5266197" cy="3949648"/>
          </a:xfrm>
          <a:prstGeom prst="rect">
            <a:avLst/>
          </a:prstGeom>
        </p:spPr>
      </p:pic>
      <p:pic>
        <p:nvPicPr>
          <p:cNvPr id="3" name="Picture 2"/>
          <p:cNvPicPr>
            <a:picLocks noChangeAspect="1"/>
          </p:cNvPicPr>
          <p:nvPr/>
        </p:nvPicPr>
        <p:blipFill rotWithShape="1">
          <a:blip r:embed="rId4"/>
          <a:srcRect b="22683"/>
          <a:stretch/>
        </p:blipFill>
        <p:spPr>
          <a:xfrm>
            <a:off x="8382000" y="2485929"/>
            <a:ext cx="3373327" cy="4042633"/>
          </a:xfrm>
          <a:prstGeom prst="rect">
            <a:avLst/>
          </a:prstGeom>
        </p:spPr>
      </p:pic>
      <p:sp>
        <p:nvSpPr>
          <p:cNvPr id="5" name="Right Arrow 4"/>
          <p:cNvSpPr/>
          <p:nvPr/>
        </p:nvSpPr>
        <p:spPr>
          <a:xfrm>
            <a:off x="6344816" y="3274141"/>
            <a:ext cx="1567543" cy="2524745"/>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Bookman Old Style" panose="02050604050505020204" pitchFamily="18" charset="0"/>
              </a:rPr>
              <a:t>Tiny birds</a:t>
            </a:r>
            <a:endParaRPr lang="en-GB" sz="2000" dirty="0">
              <a:latin typeface="Bookman Old Style" panose="02050604050505020204" pitchFamily="18"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9224" t="13304" r="9445" b="12214"/>
          <a:stretch/>
        </p:blipFill>
        <p:spPr>
          <a:xfrm>
            <a:off x="10028255" y="222237"/>
            <a:ext cx="1926678" cy="882216"/>
          </a:xfrm>
          <a:prstGeom prst="rect">
            <a:avLst/>
          </a:prstGeom>
        </p:spPr>
      </p:pic>
    </p:spTree>
    <p:extLst>
      <p:ext uri="{BB962C8B-B14F-4D97-AF65-F5344CB8AC3E}">
        <p14:creationId xmlns:p14="http://schemas.microsoft.com/office/powerpoint/2010/main" val="100365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217986"/>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69333" y="238378"/>
            <a:ext cx="9262050"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General Animal Handling Techniques: Invertebrates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699829" y="763808"/>
            <a:ext cx="8226457" cy="3515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0122" y="1053903"/>
            <a:ext cx="11504022" cy="1015663"/>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Invertebrates have an exoskeleton which supports their body from the outside rather than the inside (seen within the skeletal system in vertebrates) and many have different defence mechanisms…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9" y="4385388"/>
            <a:ext cx="3108139" cy="211167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2720067" y="2253053"/>
            <a:ext cx="2971605" cy="205811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8215656" y="4649963"/>
            <a:ext cx="2705100" cy="168592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stretch>
            <a:fillRect/>
          </a:stretch>
        </p:blipFill>
        <p:spPr>
          <a:xfrm>
            <a:off x="7035163" y="2320218"/>
            <a:ext cx="2903065" cy="1924858"/>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a:stretch>
            <a:fillRect/>
          </a:stretch>
        </p:blipFill>
        <p:spPr>
          <a:xfrm>
            <a:off x="4275665" y="4495728"/>
            <a:ext cx="2905815" cy="1994397"/>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9224" t="13304" r="9445" b="12214"/>
          <a:stretch/>
        </p:blipFill>
        <p:spPr>
          <a:xfrm>
            <a:off x="10199076" y="322700"/>
            <a:ext cx="1665829" cy="762775"/>
          </a:xfrm>
          <a:prstGeom prst="rect">
            <a:avLst/>
          </a:prstGeom>
        </p:spPr>
      </p:pic>
    </p:spTree>
    <p:extLst>
      <p:ext uri="{BB962C8B-B14F-4D97-AF65-F5344CB8AC3E}">
        <p14:creationId xmlns:p14="http://schemas.microsoft.com/office/powerpoint/2010/main" val="70190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90956" y="238378"/>
            <a:ext cx="11454600"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General Animal Handling Techniques: Undomesticated/Wild Animals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1211570" y="749948"/>
            <a:ext cx="9539066" cy="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3510" y="1026742"/>
            <a:ext cx="11504022" cy="1938992"/>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Domestication has taken place over more than </a:t>
            </a:r>
            <a:r>
              <a:rPr lang="en-GB" sz="2000" b="1" dirty="0" smtClean="0">
                <a:solidFill>
                  <a:schemeClr val="accent1">
                    <a:lumMod val="50000"/>
                  </a:schemeClr>
                </a:solidFill>
                <a:latin typeface="Bookman Old Style" panose="02050604050505020204" pitchFamily="18" charset="0"/>
              </a:rPr>
              <a:t>10,000 years</a:t>
            </a:r>
            <a:r>
              <a:rPr lang="en-GB" sz="2000" dirty="0" smtClean="0">
                <a:solidFill>
                  <a:schemeClr val="accent1">
                    <a:lumMod val="50000"/>
                  </a:schemeClr>
                </a:solidFill>
                <a:latin typeface="Bookman Old Style" panose="02050604050505020204" pitchFamily="18" charset="0"/>
              </a:rPr>
              <a:t>, so it is no surprise that some animal species react differently around us; some are content with interactions whilst others will go into flight/fight mode when in close contact.</a:t>
            </a:r>
          </a:p>
          <a:p>
            <a:pPr algn="just"/>
            <a:r>
              <a:rPr lang="en-GB" sz="2000" b="1" dirty="0" smtClean="0">
                <a:solidFill>
                  <a:srgbClr val="FF0000"/>
                </a:solidFill>
                <a:latin typeface="Bookman Old Style" panose="02050604050505020204" pitchFamily="18" charset="0"/>
              </a:rPr>
              <a:t>You are not advised to handle wild animals </a:t>
            </a:r>
            <a:r>
              <a:rPr lang="en-GB" sz="2000" dirty="0" smtClean="0">
                <a:solidFill>
                  <a:schemeClr val="accent1">
                    <a:lumMod val="50000"/>
                  </a:schemeClr>
                </a:solidFill>
                <a:latin typeface="Bookman Old Style" panose="02050604050505020204" pitchFamily="18" charset="0"/>
              </a:rPr>
              <a:t>due to their unpredictable nature and the chance of harm occurring (these animals retain their wild traits which protect them in the wild environment); although specific items can be used to assist any required handling.</a:t>
            </a:r>
          </a:p>
        </p:txBody>
      </p:sp>
      <p:pic>
        <p:nvPicPr>
          <p:cNvPr id="3" name="Picture 2"/>
          <p:cNvPicPr>
            <a:picLocks noChangeAspect="1"/>
          </p:cNvPicPr>
          <p:nvPr/>
        </p:nvPicPr>
        <p:blipFill rotWithShape="1">
          <a:blip r:embed="rId3"/>
          <a:srcRect r="13808"/>
          <a:stretch/>
        </p:blipFill>
        <p:spPr>
          <a:xfrm>
            <a:off x="313508" y="3403600"/>
            <a:ext cx="3300549" cy="3134453"/>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stretch>
            <a:fillRect/>
          </a:stretch>
        </p:blipFill>
        <p:spPr>
          <a:xfrm>
            <a:off x="4286966" y="3403599"/>
            <a:ext cx="4095034" cy="3134454"/>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5"/>
          <a:stretch>
            <a:fillRect/>
          </a:stretch>
        </p:blipFill>
        <p:spPr>
          <a:xfrm>
            <a:off x="8920066" y="3514766"/>
            <a:ext cx="2897466" cy="3023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899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2" y="141148"/>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72017" y="193549"/>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General Animal Handling Techniques: Life Stage</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402216" y="708049"/>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0121" y="1157288"/>
            <a:ext cx="11504022" cy="1015663"/>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Although the information we have looked at so far covers a wide range of species, you must always remember that each animal and each individual situation is slightly different, there is no “one size fits all” rule when it comes to handling animals.</a:t>
            </a:r>
          </a:p>
        </p:txBody>
      </p:sp>
      <p:sp>
        <p:nvSpPr>
          <p:cNvPr id="10" name="Explosion 2 9"/>
          <p:cNvSpPr/>
          <p:nvPr/>
        </p:nvSpPr>
        <p:spPr>
          <a:xfrm>
            <a:off x="169334" y="2176814"/>
            <a:ext cx="4445103" cy="1726293"/>
          </a:xfrm>
          <a:prstGeom prst="irregularSeal2">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Bookman Old Style" panose="02050604050505020204" pitchFamily="18" charset="0"/>
              </a:rPr>
              <a:t>Influences of Life Stage?</a:t>
            </a:r>
            <a:endParaRPr lang="en-GB" dirty="0">
              <a:latin typeface="Bookman Old Style" panose="02050604050505020204" pitchFamily="18" charset="0"/>
            </a:endParaRPr>
          </a:p>
        </p:txBody>
      </p:sp>
      <p:pic>
        <p:nvPicPr>
          <p:cNvPr id="5" name="Picture 4"/>
          <p:cNvPicPr>
            <a:picLocks noChangeAspect="1"/>
          </p:cNvPicPr>
          <p:nvPr/>
        </p:nvPicPr>
        <p:blipFill>
          <a:blip r:embed="rId3"/>
          <a:stretch>
            <a:fillRect/>
          </a:stretch>
        </p:blipFill>
        <p:spPr>
          <a:xfrm>
            <a:off x="402216" y="4313745"/>
            <a:ext cx="3510741" cy="1997694"/>
          </a:xfrm>
          <a:prstGeom prst="rect">
            <a:avLst/>
          </a:prstGeom>
          <a:ln>
            <a:noFill/>
          </a:ln>
          <a:effectLst>
            <a:outerShdw blurRad="292100" dist="139700" dir="2700000" algn="tl" rotWithShape="0">
              <a:srgbClr val="333333">
                <a:alpha val="65000"/>
              </a:srgbClr>
            </a:outerShdw>
          </a:effectLst>
        </p:spPr>
      </p:pic>
      <p:sp>
        <p:nvSpPr>
          <p:cNvPr id="12" name="Explosion 2 11"/>
          <p:cNvSpPr/>
          <p:nvPr/>
        </p:nvSpPr>
        <p:spPr>
          <a:xfrm>
            <a:off x="3839582" y="2218919"/>
            <a:ext cx="4445103" cy="1726293"/>
          </a:xfrm>
          <a:prstGeom prst="irregularSeal2">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Bookman Old Style" panose="02050604050505020204" pitchFamily="18" charset="0"/>
              </a:rPr>
              <a:t>Influences of Health Status?</a:t>
            </a:r>
            <a:endParaRPr lang="en-GB" dirty="0">
              <a:latin typeface="Bookman Old Style" panose="02050604050505020204" pitchFamily="18" charset="0"/>
            </a:endParaRPr>
          </a:p>
        </p:txBody>
      </p:sp>
      <p:pic>
        <p:nvPicPr>
          <p:cNvPr id="8" name="Picture 7"/>
          <p:cNvPicPr>
            <a:picLocks noChangeAspect="1"/>
          </p:cNvPicPr>
          <p:nvPr/>
        </p:nvPicPr>
        <p:blipFill>
          <a:blip r:embed="rId4"/>
          <a:stretch>
            <a:fillRect/>
          </a:stretch>
        </p:blipFill>
        <p:spPr>
          <a:xfrm>
            <a:off x="4415538" y="4216858"/>
            <a:ext cx="3293189" cy="2191468"/>
          </a:xfrm>
          <a:prstGeom prst="rect">
            <a:avLst/>
          </a:prstGeom>
          <a:ln>
            <a:noFill/>
          </a:ln>
          <a:effectLst>
            <a:outerShdw blurRad="292100" dist="139700" dir="2700000" algn="tl" rotWithShape="0">
              <a:srgbClr val="333333">
                <a:alpha val="65000"/>
              </a:srgbClr>
            </a:outerShdw>
          </a:effectLst>
        </p:spPr>
      </p:pic>
      <p:sp>
        <p:nvSpPr>
          <p:cNvPr id="16" name="Explosion 2 15"/>
          <p:cNvSpPr/>
          <p:nvPr/>
        </p:nvSpPr>
        <p:spPr>
          <a:xfrm>
            <a:off x="7509830" y="2261024"/>
            <a:ext cx="4445103" cy="1726293"/>
          </a:xfrm>
          <a:prstGeom prst="irregularSeal2">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Bookman Old Style" panose="02050604050505020204" pitchFamily="18" charset="0"/>
              </a:rPr>
              <a:t>Influences of Handler?</a:t>
            </a:r>
            <a:endParaRPr lang="en-GB" dirty="0">
              <a:latin typeface="Bookman Old Style" panose="02050604050505020204" pitchFamily="18" charset="0"/>
            </a:endParaRPr>
          </a:p>
        </p:txBody>
      </p:sp>
      <p:pic>
        <p:nvPicPr>
          <p:cNvPr id="17" name="Picture 16"/>
          <p:cNvPicPr>
            <a:picLocks noChangeAspect="1"/>
          </p:cNvPicPr>
          <p:nvPr/>
        </p:nvPicPr>
        <p:blipFill>
          <a:blip r:embed="rId5"/>
          <a:stretch>
            <a:fillRect/>
          </a:stretch>
        </p:blipFill>
        <p:spPr>
          <a:xfrm>
            <a:off x="8266575" y="4458546"/>
            <a:ext cx="2836853" cy="1880957"/>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9224" t="13304" r="9445" b="12214"/>
          <a:stretch/>
        </p:blipFill>
        <p:spPr>
          <a:xfrm>
            <a:off x="10028255" y="222237"/>
            <a:ext cx="1926678" cy="882216"/>
          </a:xfrm>
          <a:prstGeom prst="rect">
            <a:avLst/>
          </a:prstGeom>
        </p:spPr>
      </p:pic>
    </p:spTree>
    <p:extLst>
      <p:ext uri="{BB962C8B-B14F-4D97-AF65-F5344CB8AC3E}">
        <p14:creationId xmlns:p14="http://schemas.microsoft.com/office/powerpoint/2010/main" val="40194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720" y="171105"/>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72720" y="221657"/>
            <a:ext cx="4804220"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Stress in Animals </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327746" y="741880"/>
            <a:ext cx="4023190" cy="526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3509" y="1419497"/>
            <a:ext cx="11504022" cy="1015663"/>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Stress can be defined as “a state of mental or emotional strain or tension which results from adverse or demanding circumstances”, it is something which can occur during the handling and restraint of an animal species (especially if the animal is injured).</a:t>
            </a:r>
          </a:p>
        </p:txBody>
      </p:sp>
      <p:sp>
        <p:nvSpPr>
          <p:cNvPr id="13" name="Rectangle 12"/>
          <p:cNvSpPr/>
          <p:nvPr/>
        </p:nvSpPr>
        <p:spPr>
          <a:xfrm>
            <a:off x="313509" y="2494191"/>
            <a:ext cx="11504022" cy="981788"/>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Bookman Old Style" panose="02050604050505020204" pitchFamily="18" charset="0"/>
              </a:rPr>
              <a:t>Stress can affect different animals/individuals differently and often an unexpected reaction can be down to increased </a:t>
            </a:r>
            <a:r>
              <a:rPr lang="en-GB" sz="2000" dirty="0" smtClean="0">
                <a:latin typeface="Bookman Old Style" panose="02050604050505020204" pitchFamily="18" charset="0"/>
              </a:rPr>
              <a:t>stress levels… </a:t>
            </a:r>
            <a:r>
              <a:rPr lang="en-GB" sz="2000" b="1" dirty="0" smtClean="0">
                <a:latin typeface="Bookman Old Style" panose="02050604050505020204" pitchFamily="18" charset="0"/>
              </a:rPr>
              <a:t>here are some example belo</a:t>
            </a:r>
            <a:r>
              <a:rPr lang="en-GB" sz="2000" b="1" dirty="0" smtClean="0">
                <a:latin typeface="Bookman Old Style" panose="02050604050505020204" pitchFamily="18" charset="0"/>
              </a:rPr>
              <a:t>w.</a:t>
            </a:r>
            <a:endParaRPr lang="en-GB" sz="2000" b="1" dirty="0">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313509" y="3685325"/>
            <a:ext cx="1795209" cy="119463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313509" y="5023674"/>
            <a:ext cx="4538182" cy="143311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a:stretch>
            <a:fillRect/>
          </a:stretch>
        </p:blipFill>
        <p:spPr>
          <a:xfrm>
            <a:off x="2637495" y="3673935"/>
            <a:ext cx="2598797" cy="1225547"/>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a:stretch>
            <a:fillRect/>
          </a:stretch>
        </p:blipFill>
        <p:spPr>
          <a:xfrm>
            <a:off x="4995867" y="5022179"/>
            <a:ext cx="4036166" cy="1434605"/>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7"/>
          <a:stretch>
            <a:fillRect/>
          </a:stretch>
        </p:blipFill>
        <p:spPr>
          <a:xfrm>
            <a:off x="9395742" y="4937635"/>
            <a:ext cx="2466975" cy="1598109"/>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8"/>
          <a:srcRect b="47310"/>
          <a:stretch/>
        </p:blipFill>
        <p:spPr>
          <a:xfrm>
            <a:off x="5561761" y="3656585"/>
            <a:ext cx="2740208" cy="1252109"/>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9"/>
          <a:srcRect b="26127"/>
          <a:stretch/>
        </p:blipFill>
        <p:spPr>
          <a:xfrm>
            <a:off x="8702296" y="3535010"/>
            <a:ext cx="2647950" cy="1273587"/>
          </a:xfrm>
          <a:prstGeom prst="rect">
            <a:avLst/>
          </a:prstGeom>
          <a:ln>
            <a:noFill/>
          </a:ln>
          <a:effectLst>
            <a:outerShdw blurRad="292100" dist="139700" dir="2700000" algn="tl" rotWithShape="0">
              <a:srgbClr val="333333">
                <a:alpha val="65000"/>
              </a:srgbClr>
            </a:outerShdw>
          </a:effectLst>
        </p:spPr>
      </p:pic>
      <p:sp>
        <p:nvSpPr>
          <p:cNvPr id="21" name="Explosion 2 20"/>
          <p:cNvSpPr/>
          <p:nvPr/>
        </p:nvSpPr>
        <p:spPr>
          <a:xfrm>
            <a:off x="4851691" y="214685"/>
            <a:ext cx="4850674" cy="1228497"/>
          </a:xfrm>
          <a:prstGeom prst="irregularSeal2">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Bookman Old Style" panose="02050604050505020204" pitchFamily="18" charset="0"/>
              </a:rPr>
              <a:t>Reducing stress? Why? </a:t>
            </a:r>
            <a:endParaRPr lang="en-GB" dirty="0">
              <a:latin typeface="Bookman Old Style" panose="02050604050505020204" pitchFamily="18" charset="0"/>
            </a:endParaRPr>
          </a:p>
        </p:txBody>
      </p:sp>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9224" t="13304" r="9445" b="12214"/>
          <a:stretch/>
        </p:blipFill>
        <p:spPr>
          <a:xfrm>
            <a:off x="9936039" y="221657"/>
            <a:ext cx="1926678" cy="882216"/>
          </a:xfrm>
          <a:prstGeom prst="rect">
            <a:avLst/>
          </a:prstGeom>
        </p:spPr>
      </p:pic>
    </p:spTree>
    <p:extLst>
      <p:ext uri="{BB962C8B-B14F-4D97-AF65-F5344CB8AC3E}">
        <p14:creationId xmlns:p14="http://schemas.microsoft.com/office/powerpoint/2010/main" val="271527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69333" y="203200"/>
            <a:ext cx="8212667" cy="461665"/>
          </a:xfrm>
          <a:prstGeom prst="rect">
            <a:avLst/>
          </a:prstGeom>
          <a:noFill/>
        </p:spPr>
        <p:txBody>
          <a:bodyPr wrap="square" rtlCol="0">
            <a:spAutoFit/>
          </a:bodyPr>
          <a:lstStyle/>
          <a:p>
            <a:pPr algn="ctr"/>
            <a:r>
              <a:rPr lang="en-GB" sz="2400" b="1" dirty="0" smtClean="0">
                <a:solidFill>
                  <a:schemeClr val="accent5">
                    <a:lumMod val="50000"/>
                  </a:schemeClr>
                </a:solidFill>
                <a:latin typeface="Bookman Old Style" panose="02050604050505020204" pitchFamily="18" charset="0"/>
              </a:rPr>
              <a:t>Human </a:t>
            </a:r>
            <a:r>
              <a:rPr lang="en-GB" sz="2400" b="1" dirty="0">
                <a:solidFill>
                  <a:schemeClr val="accent5">
                    <a:lumMod val="50000"/>
                  </a:schemeClr>
                </a:solidFill>
                <a:latin typeface="Bookman Old Style" panose="02050604050505020204" pitchFamily="18" charset="0"/>
              </a:rPr>
              <a:t>Animal Interaction</a:t>
            </a:r>
          </a:p>
        </p:txBody>
      </p:sp>
      <p:sp>
        <p:nvSpPr>
          <p:cNvPr id="7" name="TextBox 6"/>
          <p:cNvSpPr txBox="1"/>
          <p:nvPr/>
        </p:nvSpPr>
        <p:spPr>
          <a:xfrm>
            <a:off x="169333" y="664865"/>
            <a:ext cx="8212667" cy="461665"/>
          </a:xfrm>
          <a:prstGeom prst="rect">
            <a:avLst/>
          </a:prstGeom>
          <a:noFill/>
        </p:spPr>
        <p:txBody>
          <a:bodyPr wrap="square" rtlCol="0">
            <a:spAutoFit/>
          </a:bodyPr>
          <a:lstStyle/>
          <a:p>
            <a:pPr algn="ctr"/>
            <a:r>
              <a:rPr lang="en-GB" sz="2400" dirty="0" smtClean="0">
                <a:solidFill>
                  <a:schemeClr val="accent1">
                    <a:lumMod val="50000"/>
                  </a:schemeClr>
                </a:solidFill>
                <a:latin typeface="Bookman Old Style" panose="02050604050505020204" pitchFamily="18" charset="0"/>
              </a:rPr>
              <a:t>Learning Objectives</a:t>
            </a:r>
            <a:endParaRPr lang="en-GB" sz="2400"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499532" y="1235477"/>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3509" y="1419497"/>
            <a:ext cx="11504022" cy="1323439"/>
          </a:xfrm>
          <a:prstGeom prst="rect">
            <a:avLst/>
          </a:prstGeom>
          <a:noFill/>
        </p:spPr>
        <p:txBody>
          <a:bodyPr wrap="square" rtlCol="0">
            <a:spAutoFit/>
          </a:bodyPr>
          <a:lstStyle/>
          <a:p>
            <a:r>
              <a:rPr lang="en-GB" sz="2000" b="1" dirty="0" smtClean="0">
                <a:solidFill>
                  <a:schemeClr val="accent1">
                    <a:lumMod val="50000"/>
                  </a:schemeClr>
                </a:solidFill>
                <a:latin typeface="Bookman Old Style" panose="02050604050505020204" pitchFamily="18" charset="0"/>
              </a:rPr>
              <a:t>By the end of </a:t>
            </a:r>
            <a:r>
              <a:rPr lang="en-GB" sz="2000" b="1" dirty="0" smtClean="0">
                <a:solidFill>
                  <a:schemeClr val="accent1">
                    <a:lumMod val="50000"/>
                  </a:schemeClr>
                </a:solidFill>
                <a:latin typeface="Bookman Old Style" panose="02050604050505020204" pitchFamily="18" charset="0"/>
              </a:rPr>
              <a:t>this presentation …</a:t>
            </a:r>
            <a:endParaRPr lang="en-GB" sz="2000" b="1" dirty="0" smtClean="0">
              <a:solidFill>
                <a:schemeClr val="accent1">
                  <a:lumMod val="50000"/>
                </a:schemeClr>
              </a:solidFill>
              <a:latin typeface="Bookman Old Style" panose="02050604050505020204" pitchFamily="18" charset="0"/>
            </a:endParaRPr>
          </a:p>
          <a:p>
            <a:pPr marL="342900" indent="-342900">
              <a:buFontTx/>
              <a:buChar char="-"/>
            </a:pPr>
            <a:r>
              <a:rPr lang="en-GB" sz="2000" dirty="0" smtClean="0">
                <a:solidFill>
                  <a:schemeClr val="accent1">
                    <a:lumMod val="50000"/>
                  </a:schemeClr>
                </a:solidFill>
                <a:latin typeface="Bookman Old Style" panose="02050604050505020204" pitchFamily="18" charset="0"/>
              </a:rPr>
              <a:t>Identify occasions when animals may need to be handled and restrained.</a:t>
            </a:r>
          </a:p>
          <a:p>
            <a:pPr marL="342900" indent="-342900">
              <a:buFontTx/>
              <a:buChar char="-"/>
            </a:pPr>
            <a:r>
              <a:rPr lang="en-GB" sz="2000" dirty="0" smtClean="0">
                <a:solidFill>
                  <a:schemeClr val="accent1">
                    <a:lumMod val="50000"/>
                  </a:schemeClr>
                </a:solidFill>
                <a:latin typeface="Bookman Old Style" panose="02050604050505020204" pitchFamily="18" charset="0"/>
              </a:rPr>
              <a:t>Present initial ideas on methods to reduce stress when handling animals.</a:t>
            </a:r>
          </a:p>
          <a:p>
            <a:pPr marL="342900" indent="-342900">
              <a:buFontTx/>
              <a:buChar char="-"/>
            </a:pPr>
            <a:r>
              <a:rPr lang="en-GB" sz="2000" dirty="0" smtClean="0">
                <a:solidFill>
                  <a:schemeClr val="accent1">
                    <a:lumMod val="50000"/>
                  </a:schemeClr>
                </a:solidFill>
                <a:latin typeface="Bookman Old Style" panose="02050604050505020204" pitchFamily="18" charset="0"/>
              </a:rPr>
              <a:t>Research and d</a:t>
            </a:r>
            <a:r>
              <a:rPr lang="en-GB" sz="2000" dirty="0" smtClean="0">
                <a:solidFill>
                  <a:schemeClr val="accent1">
                    <a:lumMod val="50000"/>
                  </a:schemeClr>
                </a:solidFill>
                <a:latin typeface="Bookman Old Style" panose="02050604050505020204" pitchFamily="18" charset="0"/>
              </a:rPr>
              <a:t>iscuss </a:t>
            </a:r>
            <a:r>
              <a:rPr lang="en-GB" sz="2000" dirty="0" smtClean="0">
                <a:solidFill>
                  <a:schemeClr val="accent1">
                    <a:lumMod val="50000"/>
                  </a:schemeClr>
                </a:solidFill>
                <a:latin typeface="Bookman Old Style" panose="02050604050505020204" pitchFamily="18" charset="0"/>
              </a:rPr>
              <a:t>animal handling methods and equipment which can be utilised.</a:t>
            </a:r>
            <a:endParaRPr lang="en-GB" sz="2000" dirty="0">
              <a:solidFill>
                <a:schemeClr val="accent1">
                  <a:lumMod val="50000"/>
                </a:schemeClr>
              </a:solidFill>
              <a:latin typeface="Bookman Old Style" panose="02050604050505020204" pitchFamily="18" charset="0"/>
            </a:endParaRPr>
          </a:p>
        </p:txBody>
      </p:sp>
      <p:pic>
        <p:nvPicPr>
          <p:cNvPr id="5" name="Picture 4"/>
          <p:cNvPicPr>
            <a:picLocks noChangeAspect="1"/>
          </p:cNvPicPr>
          <p:nvPr/>
        </p:nvPicPr>
        <p:blipFill>
          <a:blip r:embed="rId3"/>
          <a:stretch>
            <a:fillRect/>
          </a:stretch>
        </p:blipFill>
        <p:spPr>
          <a:xfrm>
            <a:off x="4510274" y="3552078"/>
            <a:ext cx="3056136" cy="2988820"/>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31" y="3552078"/>
            <a:ext cx="2933843" cy="2920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a:duotone>
              <a:schemeClr val="accent1">
                <a:shade val="45000"/>
                <a:satMod val="135000"/>
              </a:schemeClr>
              <a:prstClr val="white"/>
            </a:duotone>
          </a:blip>
          <a:stretch>
            <a:fillRect/>
          </a:stretch>
        </p:blipFill>
        <p:spPr>
          <a:xfrm>
            <a:off x="8213630" y="2694354"/>
            <a:ext cx="3861869" cy="392931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9224" t="13304" r="9445" b="12214"/>
          <a:stretch/>
        </p:blipFill>
        <p:spPr>
          <a:xfrm>
            <a:off x="9509691" y="222237"/>
            <a:ext cx="2445242" cy="1119664"/>
          </a:xfrm>
          <a:prstGeom prst="rect">
            <a:avLst/>
          </a:prstGeom>
        </p:spPr>
      </p:pic>
    </p:spTree>
    <p:extLst>
      <p:ext uri="{BB962C8B-B14F-4D97-AF65-F5344CB8AC3E}">
        <p14:creationId xmlns:p14="http://schemas.microsoft.com/office/powerpoint/2010/main" val="182936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69333" y="231742"/>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Animal Handling: Initial Considerations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499532" y="740574"/>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0122" y="1273895"/>
            <a:ext cx="11504022" cy="2862322"/>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Prior to handling an animal, you must decide the reason for the handling and what welfare issues may arise as a result of the interaction… you should never put an animal in a stressful situation if you can help it.</a:t>
            </a:r>
          </a:p>
          <a:p>
            <a:pPr algn="just"/>
            <a:endParaRPr lang="en-GB" sz="2000" dirty="0" smtClean="0">
              <a:solidFill>
                <a:schemeClr val="accent1">
                  <a:lumMod val="50000"/>
                </a:schemeClr>
              </a:solidFill>
              <a:latin typeface="Bookman Old Style" panose="02050604050505020204" pitchFamily="18" charset="0"/>
            </a:endParaRPr>
          </a:p>
          <a:p>
            <a:pPr marL="457200" indent="-457200" algn="just">
              <a:buAutoNum type="alphaLcParenBoth"/>
            </a:pPr>
            <a:r>
              <a:rPr lang="en-GB" sz="2000" b="1" dirty="0" smtClean="0">
                <a:solidFill>
                  <a:schemeClr val="accent1">
                    <a:lumMod val="50000"/>
                  </a:schemeClr>
                </a:solidFill>
                <a:latin typeface="Bookman Old Style" panose="02050604050505020204" pitchFamily="18" charset="0"/>
              </a:rPr>
              <a:t>Health Check?</a:t>
            </a:r>
          </a:p>
          <a:p>
            <a:pPr marL="457200" indent="-457200" algn="just">
              <a:buAutoNum type="alphaLcParenBoth"/>
            </a:pPr>
            <a:r>
              <a:rPr lang="en-GB" sz="2000" b="1" dirty="0" smtClean="0">
                <a:solidFill>
                  <a:schemeClr val="accent1">
                    <a:lumMod val="50000"/>
                  </a:schemeClr>
                </a:solidFill>
                <a:latin typeface="Bookman Old Style" panose="02050604050505020204" pitchFamily="18" charset="0"/>
              </a:rPr>
              <a:t>Movement?</a:t>
            </a:r>
          </a:p>
          <a:p>
            <a:pPr marL="457200" indent="-457200" algn="just">
              <a:buAutoNum type="alphaLcParenBoth"/>
            </a:pPr>
            <a:r>
              <a:rPr lang="en-GB" sz="2000" b="1" dirty="0" smtClean="0">
                <a:solidFill>
                  <a:schemeClr val="accent1">
                    <a:lumMod val="50000"/>
                  </a:schemeClr>
                </a:solidFill>
                <a:latin typeface="Bookman Old Style" panose="02050604050505020204" pitchFamily="18" charset="0"/>
              </a:rPr>
              <a:t>Injury?</a:t>
            </a:r>
          </a:p>
          <a:p>
            <a:pPr marL="457200" indent="-457200" algn="just">
              <a:buAutoNum type="alphaLcParenBoth"/>
            </a:pPr>
            <a:r>
              <a:rPr lang="en-GB" sz="2000" b="1" dirty="0" smtClean="0">
                <a:solidFill>
                  <a:schemeClr val="accent1">
                    <a:lumMod val="50000"/>
                  </a:schemeClr>
                </a:solidFill>
                <a:latin typeface="Bookman Old Style" panose="02050604050505020204" pitchFamily="18" charset="0"/>
              </a:rPr>
              <a:t>Vaccination?</a:t>
            </a:r>
          </a:p>
          <a:p>
            <a:pPr marL="457200" indent="-457200" algn="just">
              <a:buAutoNum type="alphaLcParenBoth"/>
            </a:pPr>
            <a:r>
              <a:rPr lang="en-GB" sz="2000" b="1" dirty="0" smtClean="0">
                <a:solidFill>
                  <a:schemeClr val="accent1">
                    <a:lumMod val="50000"/>
                  </a:schemeClr>
                </a:solidFill>
                <a:latin typeface="Bookman Old Style" panose="02050604050505020204" pitchFamily="18" charset="0"/>
              </a:rPr>
              <a:t>Interaction?</a:t>
            </a:r>
            <a:endParaRPr lang="en-GB" sz="2000" b="1" dirty="0">
              <a:solidFill>
                <a:schemeClr val="accent1">
                  <a:lumMod val="50000"/>
                </a:schemeClr>
              </a:solidFill>
              <a:latin typeface="Bookman Old Style" panose="02050604050505020204" pitchFamily="18" charset="0"/>
            </a:endParaRPr>
          </a:p>
        </p:txBody>
      </p:sp>
      <p:pic>
        <p:nvPicPr>
          <p:cNvPr id="8" name="Picture 7"/>
          <p:cNvPicPr>
            <a:picLocks noChangeAspect="1"/>
          </p:cNvPicPr>
          <p:nvPr/>
        </p:nvPicPr>
        <p:blipFill rotWithShape="1">
          <a:blip r:embed="rId3"/>
          <a:srcRect t="5817" b="10362"/>
          <a:stretch/>
        </p:blipFill>
        <p:spPr>
          <a:xfrm>
            <a:off x="9347169" y="4790580"/>
            <a:ext cx="2466975" cy="154888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stretch>
            <a:fillRect/>
          </a:stretch>
        </p:blipFill>
        <p:spPr>
          <a:xfrm>
            <a:off x="9347169" y="2432050"/>
            <a:ext cx="2466975" cy="1943100"/>
          </a:xfrm>
          <a:prstGeom prst="rect">
            <a:avLst/>
          </a:prstGeom>
          <a:ln>
            <a:noFill/>
          </a:ln>
          <a:effectLst>
            <a:outerShdw blurRad="292100" dist="139700" dir="2700000" algn="tl" rotWithShape="0">
              <a:srgbClr val="333333">
                <a:alpha val="65000"/>
              </a:srgbClr>
            </a:outerShdw>
          </a:effectLst>
        </p:spPr>
      </p:pic>
      <p:sp>
        <p:nvSpPr>
          <p:cNvPr id="11" name="Explosion 2 10"/>
          <p:cNvSpPr/>
          <p:nvPr/>
        </p:nvSpPr>
        <p:spPr>
          <a:xfrm>
            <a:off x="2368750" y="2494191"/>
            <a:ext cx="6844403" cy="3981254"/>
          </a:xfrm>
          <a:prstGeom prst="irregularSeal2">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Bookman Old Style" panose="02050604050505020204" pitchFamily="18" charset="0"/>
              </a:rPr>
              <a:t>The animal should always remain the priority.</a:t>
            </a:r>
          </a:p>
          <a:p>
            <a:pPr algn="ctr"/>
            <a:endParaRPr lang="en-GB" sz="2000" dirty="0">
              <a:latin typeface="Bookman Old Style" panose="02050604050505020204" pitchFamily="18" charset="0"/>
            </a:endParaRPr>
          </a:p>
          <a:p>
            <a:pPr algn="ctr"/>
            <a:r>
              <a:rPr lang="en-GB" sz="2000" dirty="0" smtClean="0">
                <a:latin typeface="Bookman Old Style" panose="02050604050505020204" pitchFamily="18" charset="0"/>
              </a:rPr>
              <a:t>When may this be difficult?</a:t>
            </a:r>
            <a:endParaRPr lang="en-GB" sz="2000" dirty="0">
              <a:latin typeface="Bookman Old Style" panose="02050604050505020204" pitchFamily="18" charset="0"/>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9224" t="13304" r="9445" b="12214"/>
          <a:stretch/>
        </p:blipFill>
        <p:spPr>
          <a:xfrm>
            <a:off x="10058399" y="222237"/>
            <a:ext cx="1896533" cy="868413"/>
          </a:xfrm>
          <a:prstGeom prst="rect">
            <a:avLst/>
          </a:prstGeom>
        </p:spPr>
      </p:pic>
    </p:spTree>
    <p:extLst>
      <p:ext uri="{BB962C8B-B14F-4D97-AF65-F5344CB8AC3E}">
        <p14:creationId xmlns:p14="http://schemas.microsoft.com/office/powerpoint/2010/main" val="27481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69333" y="238378"/>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Animal Handling: Initial Considerations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419145" y="700043"/>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0122" y="1163725"/>
            <a:ext cx="11504022" cy="707886"/>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What </a:t>
            </a:r>
            <a:r>
              <a:rPr lang="en-GB" sz="2000" dirty="0" smtClean="0">
                <a:solidFill>
                  <a:schemeClr val="accent1">
                    <a:lumMod val="50000"/>
                  </a:schemeClr>
                </a:solidFill>
                <a:latin typeface="Bookman Old Style" panose="02050604050505020204" pitchFamily="18" charset="0"/>
              </a:rPr>
              <a:t>factors should be considered prior to the handling of any animal species, regardless of </a:t>
            </a:r>
            <a:r>
              <a:rPr lang="en-GB" sz="2000" b="1" dirty="0" smtClean="0">
                <a:solidFill>
                  <a:schemeClr val="accent1">
                    <a:lumMod val="50000"/>
                  </a:schemeClr>
                </a:solidFill>
                <a:latin typeface="Bookman Old Style" panose="02050604050505020204" pitchFamily="18" charset="0"/>
              </a:rPr>
              <a:t>size or taxonomic </a:t>
            </a:r>
            <a:r>
              <a:rPr lang="en-GB" sz="2000" dirty="0" smtClean="0">
                <a:solidFill>
                  <a:schemeClr val="accent1">
                    <a:lumMod val="50000"/>
                  </a:schemeClr>
                </a:solidFill>
                <a:latin typeface="Bookman Old Style" panose="02050604050505020204" pitchFamily="18" charset="0"/>
              </a:rPr>
              <a:t>group?</a:t>
            </a:r>
            <a:endParaRPr lang="en-GB" sz="2000" dirty="0">
              <a:solidFill>
                <a:schemeClr val="accent1">
                  <a:lumMod val="50000"/>
                </a:schemeClr>
              </a:solidFill>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310122" y="4446283"/>
            <a:ext cx="3076173" cy="191719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310122" y="2018074"/>
            <a:ext cx="3609643" cy="213528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stretch>
            <a:fillRect/>
          </a:stretch>
        </p:blipFill>
        <p:spPr>
          <a:xfrm>
            <a:off x="4056677" y="2282002"/>
            <a:ext cx="3328967" cy="177534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a:stretch>
            <a:fillRect/>
          </a:stretch>
        </p:blipFill>
        <p:spPr>
          <a:xfrm>
            <a:off x="9324870" y="4625447"/>
            <a:ext cx="2489274" cy="1864553"/>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rotWithShape="1">
          <a:blip r:embed="rId7"/>
          <a:srcRect l="18792" r="15969" b="25279"/>
          <a:stretch/>
        </p:blipFill>
        <p:spPr>
          <a:xfrm>
            <a:off x="7129645" y="4772239"/>
            <a:ext cx="1959429" cy="168097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4898" y="4304667"/>
            <a:ext cx="3272833" cy="2181888"/>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9224" t="13304" r="9445" b="12214"/>
          <a:stretch/>
        </p:blipFill>
        <p:spPr>
          <a:xfrm>
            <a:off x="9947867" y="222237"/>
            <a:ext cx="2007065" cy="919025"/>
          </a:xfrm>
          <a:prstGeom prst="rect">
            <a:avLst/>
          </a:prstGeom>
        </p:spPr>
      </p:pic>
      <p:sp>
        <p:nvSpPr>
          <p:cNvPr id="17" name="TextBox 16"/>
          <p:cNvSpPr txBox="1"/>
          <p:nvPr/>
        </p:nvSpPr>
        <p:spPr>
          <a:xfrm>
            <a:off x="7589808" y="2034615"/>
            <a:ext cx="4160960" cy="2123658"/>
          </a:xfrm>
          <a:prstGeom prst="rect">
            <a:avLst/>
          </a:prstGeom>
          <a:solidFill>
            <a:schemeClr val="bg2"/>
          </a:solidFill>
        </p:spPr>
        <p:txBody>
          <a:bodyPr wrap="square" rtlCol="0">
            <a:spAutoFit/>
          </a:bodyPr>
          <a:lstStyle/>
          <a:p>
            <a:pPr algn="just"/>
            <a:r>
              <a:rPr lang="en-GB" sz="2000" b="1" u="sng" dirty="0" smtClean="0">
                <a:solidFill>
                  <a:srgbClr val="FF0000"/>
                </a:solidFill>
                <a:latin typeface="Bookman Old Style" panose="02050604050505020204" pitchFamily="18" charset="0"/>
              </a:rPr>
              <a:t>Definition: </a:t>
            </a:r>
            <a:r>
              <a:rPr lang="en-GB" sz="2000" b="1" dirty="0" smtClean="0">
                <a:solidFill>
                  <a:schemeClr val="accent1">
                    <a:lumMod val="50000"/>
                  </a:schemeClr>
                </a:solidFill>
                <a:latin typeface="Bookman Old Style" panose="02050604050505020204" pitchFamily="18" charset="0"/>
              </a:rPr>
              <a:t>T</a:t>
            </a:r>
            <a:r>
              <a:rPr lang="en-GB" sz="2000" b="1" dirty="0" smtClean="0">
                <a:solidFill>
                  <a:schemeClr val="accent1">
                    <a:lumMod val="50000"/>
                  </a:schemeClr>
                </a:solidFill>
                <a:latin typeface="Bookman Old Style" panose="02050604050505020204" pitchFamily="18" charset="0"/>
              </a:rPr>
              <a:t>axonomic</a:t>
            </a:r>
          </a:p>
          <a:p>
            <a:pPr algn="just"/>
            <a:r>
              <a:rPr lang="en-GB" sz="1600" dirty="0" smtClean="0">
                <a:latin typeface="Bookman Old Style" panose="02050604050505020204" pitchFamily="18" charset="0"/>
              </a:rPr>
              <a:t>Taxonomy </a:t>
            </a:r>
            <a:r>
              <a:rPr lang="en-GB" sz="1600" dirty="0">
                <a:latin typeface="Bookman Old Style" panose="02050604050505020204" pitchFamily="18" charset="0"/>
              </a:rPr>
              <a:t>is the practice of identifying different organisms, classifying them into categories, and naming them. </a:t>
            </a:r>
            <a:endParaRPr lang="en-GB" sz="1600" dirty="0" smtClean="0">
              <a:latin typeface="Bookman Old Style" panose="02050604050505020204" pitchFamily="18" charset="0"/>
            </a:endParaRPr>
          </a:p>
          <a:p>
            <a:pPr algn="just"/>
            <a:r>
              <a:rPr lang="en-GB" sz="1600" dirty="0" smtClean="0">
                <a:latin typeface="Bookman Old Style" panose="02050604050505020204" pitchFamily="18" charset="0"/>
              </a:rPr>
              <a:t>All </a:t>
            </a:r>
            <a:r>
              <a:rPr lang="en-GB" sz="1600" dirty="0">
                <a:latin typeface="Bookman Old Style" panose="02050604050505020204" pitchFamily="18" charset="0"/>
              </a:rPr>
              <a:t>organisms, both living and extinct, are classified into distinct groups with other similar organisms and given a scientific name.</a:t>
            </a:r>
            <a:r>
              <a:rPr lang="en-GB" sz="1600" dirty="0" smtClean="0">
                <a:solidFill>
                  <a:schemeClr val="accent1">
                    <a:lumMod val="50000"/>
                  </a:schemeClr>
                </a:solidFill>
                <a:latin typeface="Bookman Old Style" panose="02050604050505020204" pitchFamily="18" charset="0"/>
              </a:rPr>
              <a:t> </a:t>
            </a:r>
            <a:endParaRPr lang="en-GB" sz="1600"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144289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69333" y="238378"/>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Animal Handling: Initial Considerations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499532" y="730725"/>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0122" y="1070256"/>
            <a:ext cx="9125280" cy="1631216"/>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Animals are very different and that is why they are categorised into various groups. </a:t>
            </a:r>
          </a:p>
          <a:p>
            <a:pPr algn="just"/>
            <a:r>
              <a:rPr lang="en-GB" sz="2000" dirty="0" smtClean="0">
                <a:solidFill>
                  <a:schemeClr val="accent1">
                    <a:lumMod val="50000"/>
                  </a:schemeClr>
                </a:solidFill>
                <a:latin typeface="Bookman Old Style" panose="02050604050505020204" pitchFamily="18" charset="0"/>
              </a:rPr>
              <a:t>What </a:t>
            </a:r>
            <a:r>
              <a:rPr lang="en-GB" sz="2000" dirty="0" smtClean="0">
                <a:solidFill>
                  <a:schemeClr val="accent1">
                    <a:lumMod val="50000"/>
                  </a:schemeClr>
                </a:solidFill>
                <a:latin typeface="Bookman Old Style" panose="02050604050505020204" pitchFamily="18" charset="0"/>
              </a:rPr>
              <a:t>about differences across </a:t>
            </a:r>
            <a:r>
              <a:rPr lang="en-GB" sz="2000" b="1" dirty="0" smtClean="0">
                <a:solidFill>
                  <a:srgbClr val="FF0000"/>
                </a:solidFill>
                <a:latin typeface="Bookman Old Style" panose="02050604050505020204" pitchFamily="18" charset="0"/>
              </a:rPr>
              <a:t>taxonomic</a:t>
            </a:r>
            <a:r>
              <a:rPr lang="en-GB" sz="2000" dirty="0" smtClean="0">
                <a:solidFill>
                  <a:schemeClr val="accent1">
                    <a:lumMod val="50000"/>
                  </a:schemeClr>
                </a:solidFill>
                <a:latin typeface="Bookman Old Style" panose="02050604050505020204" pitchFamily="18" charset="0"/>
              </a:rPr>
              <a:t> groups</a:t>
            </a:r>
            <a:r>
              <a:rPr lang="en-GB" sz="2000" dirty="0" smtClean="0">
                <a:solidFill>
                  <a:schemeClr val="accent1">
                    <a:lumMod val="50000"/>
                  </a:schemeClr>
                </a:solidFill>
                <a:latin typeface="Bookman Old Style" panose="02050604050505020204" pitchFamily="18" charset="0"/>
              </a:rPr>
              <a:t>?</a:t>
            </a:r>
          </a:p>
          <a:p>
            <a:pPr algn="just"/>
            <a:r>
              <a:rPr lang="en-GB" sz="2000" b="1" u="sng" dirty="0" smtClean="0">
                <a:solidFill>
                  <a:srgbClr val="FF0000"/>
                </a:solidFill>
                <a:latin typeface="Bookman Old Style" panose="02050604050505020204" pitchFamily="18" charset="0"/>
              </a:rPr>
              <a:t>Task: </a:t>
            </a:r>
            <a:r>
              <a:rPr lang="en-GB" sz="2000" dirty="0" smtClean="0">
                <a:solidFill>
                  <a:schemeClr val="accent1">
                    <a:lumMod val="50000"/>
                  </a:schemeClr>
                </a:solidFill>
                <a:latin typeface="Bookman Old Style" panose="02050604050505020204" pitchFamily="18" charset="0"/>
              </a:rPr>
              <a:t>Research the eight groups and </a:t>
            </a:r>
          </a:p>
          <a:p>
            <a:pPr algn="just"/>
            <a:r>
              <a:rPr lang="en-GB" sz="2000" dirty="0" smtClean="0">
                <a:solidFill>
                  <a:schemeClr val="accent1">
                    <a:lumMod val="50000"/>
                  </a:schemeClr>
                </a:solidFill>
                <a:latin typeface="Bookman Old Style" panose="02050604050505020204" pitchFamily="18" charset="0"/>
              </a:rPr>
              <a:t>make a list of all of their differences. </a:t>
            </a:r>
            <a:endParaRPr lang="en-GB" sz="2000" dirty="0">
              <a:solidFill>
                <a:schemeClr val="accent1">
                  <a:lumMod val="50000"/>
                </a:schemeClr>
              </a:solidFill>
              <a:latin typeface="Bookman Old Style" panose="02050604050505020204" pitchFamily="18" charset="0"/>
            </a:endParaRPr>
          </a:p>
        </p:txBody>
      </p:sp>
      <p:pic>
        <p:nvPicPr>
          <p:cNvPr id="8" name="Picture 7"/>
          <p:cNvPicPr>
            <a:picLocks noChangeAspect="1"/>
          </p:cNvPicPr>
          <p:nvPr/>
        </p:nvPicPr>
        <p:blipFill>
          <a:blip r:embed="rId3"/>
          <a:stretch>
            <a:fillRect/>
          </a:stretch>
        </p:blipFill>
        <p:spPr>
          <a:xfrm>
            <a:off x="6327712" y="2153227"/>
            <a:ext cx="5521664" cy="4417331"/>
          </a:xfrm>
          <a:prstGeom prst="rect">
            <a:avLst/>
          </a:prstGeom>
        </p:spPr>
      </p:pic>
      <p:pic>
        <p:nvPicPr>
          <p:cNvPr id="10" name="Picture 9"/>
          <p:cNvPicPr>
            <a:picLocks noChangeAspect="1"/>
          </p:cNvPicPr>
          <p:nvPr/>
        </p:nvPicPr>
        <p:blipFill>
          <a:blip r:embed="rId4"/>
          <a:stretch>
            <a:fillRect/>
          </a:stretch>
        </p:blipFill>
        <p:spPr>
          <a:xfrm>
            <a:off x="313509" y="4856584"/>
            <a:ext cx="2857500" cy="16002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313509" y="2797417"/>
            <a:ext cx="2857500" cy="1743075"/>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6"/>
          <a:stretch>
            <a:fillRect/>
          </a:stretch>
        </p:blipFill>
        <p:spPr>
          <a:xfrm>
            <a:off x="3364656" y="4856584"/>
            <a:ext cx="2857500" cy="160020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7"/>
          <a:stretch>
            <a:fillRect/>
          </a:stretch>
        </p:blipFill>
        <p:spPr>
          <a:xfrm>
            <a:off x="3364656" y="2883627"/>
            <a:ext cx="2857500" cy="166484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9224" t="13304" r="9445" b="12214"/>
          <a:stretch/>
        </p:blipFill>
        <p:spPr>
          <a:xfrm>
            <a:off x="9509691" y="222237"/>
            <a:ext cx="2445242" cy="1119664"/>
          </a:xfrm>
          <a:prstGeom prst="rect">
            <a:avLst/>
          </a:prstGeom>
        </p:spPr>
      </p:pic>
    </p:spTree>
    <p:extLst>
      <p:ext uri="{BB962C8B-B14F-4D97-AF65-F5344CB8AC3E}">
        <p14:creationId xmlns:p14="http://schemas.microsoft.com/office/powerpoint/2010/main" val="35131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69333" y="191862"/>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Animal Handling: Initial Considerations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499532" y="772537"/>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0122" y="1154959"/>
            <a:ext cx="11504022" cy="1015663"/>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Until an individual becomes particularly confident with their handling abilities it can be quite a stressful process for both the human(s) and animal involved, what are some of the main concerns from the perception of the person who is completing the handling…</a:t>
            </a:r>
            <a:endParaRPr lang="en-GB" sz="2000" dirty="0">
              <a:solidFill>
                <a:schemeClr val="accent1">
                  <a:lumMod val="50000"/>
                </a:schemeClr>
              </a:solidFill>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313508" y="4428765"/>
            <a:ext cx="2937005" cy="206028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3304659" y="2351017"/>
            <a:ext cx="3175004" cy="210516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stretch>
            <a:fillRect/>
          </a:stretch>
        </p:blipFill>
        <p:spPr>
          <a:xfrm>
            <a:off x="6617065" y="4428764"/>
            <a:ext cx="2750589" cy="2060287"/>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6"/>
          <a:srcRect r="35811"/>
          <a:stretch/>
        </p:blipFill>
        <p:spPr>
          <a:xfrm>
            <a:off x="9477425" y="2270269"/>
            <a:ext cx="2336719" cy="206098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9224" t="13304" r="9445" b="12214"/>
          <a:stretch/>
        </p:blipFill>
        <p:spPr>
          <a:xfrm>
            <a:off x="9988061" y="222237"/>
            <a:ext cx="1966871" cy="900620"/>
          </a:xfrm>
          <a:prstGeom prst="rect">
            <a:avLst/>
          </a:prstGeom>
        </p:spPr>
      </p:pic>
    </p:spTree>
    <p:extLst>
      <p:ext uri="{BB962C8B-B14F-4D97-AF65-F5344CB8AC3E}">
        <p14:creationId xmlns:p14="http://schemas.microsoft.com/office/powerpoint/2010/main" val="117532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39671" y="238378"/>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Animal Handling vs. Animal Restraining</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569870" y="777795"/>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3509" y="1041137"/>
            <a:ext cx="11504022" cy="1631216"/>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What </a:t>
            </a:r>
            <a:r>
              <a:rPr lang="en-GB" sz="2000" dirty="0" smtClean="0">
                <a:solidFill>
                  <a:schemeClr val="accent1">
                    <a:lumMod val="50000"/>
                  </a:schemeClr>
                </a:solidFill>
                <a:latin typeface="Bookman Old Style" panose="02050604050505020204" pitchFamily="18" charset="0"/>
              </a:rPr>
              <a:t>is the difference between restraining and handling an animal… </a:t>
            </a:r>
          </a:p>
          <a:p>
            <a:pPr marL="457200" indent="-457200" algn="just">
              <a:buAutoNum type="alphaLcParenBoth"/>
            </a:pPr>
            <a:r>
              <a:rPr lang="en-GB" sz="2000" dirty="0" smtClean="0">
                <a:solidFill>
                  <a:schemeClr val="accent1">
                    <a:lumMod val="50000"/>
                  </a:schemeClr>
                </a:solidFill>
                <a:latin typeface="Bookman Old Style" panose="02050604050505020204" pitchFamily="18" charset="0"/>
              </a:rPr>
              <a:t>Restraint: “A measure of condition that keeps something under control”</a:t>
            </a:r>
          </a:p>
          <a:p>
            <a:pPr marL="457200" indent="-457200" algn="just">
              <a:buAutoNum type="alphaLcParenBoth"/>
            </a:pPr>
            <a:r>
              <a:rPr lang="en-GB" sz="2000" dirty="0" smtClean="0">
                <a:solidFill>
                  <a:schemeClr val="accent1">
                    <a:lumMod val="50000"/>
                  </a:schemeClr>
                </a:solidFill>
                <a:latin typeface="Bookman Old Style" panose="02050604050505020204" pitchFamily="18" charset="0"/>
              </a:rPr>
              <a:t>Handle: “Manipulate with hands</a:t>
            </a:r>
            <a:r>
              <a:rPr lang="en-GB" sz="2000" dirty="0" smtClean="0">
                <a:solidFill>
                  <a:schemeClr val="accent1">
                    <a:lumMod val="50000"/>
                  </a:schemeClr>
                </a:solidFill>
                <a:latin typeface="Bookman Old Style" panose="02050604050505020204" pitchFamily="18" charset="0"/>
              </a:rPr>
              <a:t>”</a:t>
            </a:r>
          </a:p>
          <a:p>
            <a:pPr algn="just"/>
            <a:r>
              <a:rPr lang="en-GB" sz="2000" b="1" u="sng" dirty="0">
                <a:solidFill>
                  <a:srgbClr val="FF0000"/>
                </a:solidFill>
                <a:latin typeface="Bookman Old Style" panose="02050604050505020204" pitchFamily="18" charset="0"/>
              </a:rPr>
              <a:t>Task</a:t>
            </a:r>
            <a:r>
              <a:rPr lang="en-GB" sz="2000" b="1" u="sng" dirty="0" smtClean="0">
                <a:solidFill>
                  <a:srgbClr val="FF0000"/>
                </a:solidFill>
                <a:latin typeface="Bookman Old Style" panose="02050604050505020204" pitchFamily="18" charset="0"/>
              </a:rPr>
              <a:t>: </a:t>
            </a:r>
            <a:r>
              <a:rPr lang="en-GB" sz="2000" dirty="0" smtClean="0">
                <a:solidFill>
                  <a:schemeClr val="tx2"/>
                </a:solidFill>
                <a:latin typeface="Bookman Old Style" panose="02050604050505020204" pitchFamily="18" charset="0"/>
              </a:rPr>
              <a:t>Describe a scenario of both of these situations. Use key terms.</a:t>
            </a:r>
            <a:endParaRPr lang="en-GB" sz="2000" dirty="0" smtClean="0">
              <a:solidFill>
                <a:schemeClr val="tx2"/>
              </a:solidFill>
              <a:latin typeface="Bookman Old Style" panose="02050604050505020204" pitchFamily="18" charset="0"/>
            </a:endParaRPr>
          </a:p>
          <a:p>
            <a:pPr marL="457200" indent="-457200" algn="just">
              <a:buAutoNum type="alphaLcParenBoth"/>
            </a:pPr>
            <a:endParaRPr lang="en-GB" sz="2000" dirty="0">
              <a:solidFill>
                <a:schemeClr val="accent1">
                  <a:lumMod val="50000"/>
                </a:schemeClr>
              </a:solidFill>
              <a:latin typeface="Bookman Old Style" panose="02050604050505020204" pitchFamily="18" charset="0"/>
            </a:endParaRPr>
          </a:p>
        </p:txBody>
      </p:sp>
      <p:sp>
        <p:nvSpPr>
          <p:cNvPr id="8" name="Right Arrow 7"/>
          <p:cNvSpPr/>
          <p:nvPr/>
        </p:nvSpPr>
        <p:spPr>
          <a:xfrm rot="728194">
            <a:off x="7210473" y="2307563"/>
            <a:ext cx="2892490" cy="1212979"/>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Bookman Old Style" panose="02050604050505020204" pitchFamily="18" charset="0"/>
              </a:rPr>
              <a:t>Clear difference?</a:t>
            </a:r>
            <a:endParaRPr lang="en-GB" dirty="0">
              <a:latin typeface="Bookman Old Style" panose="02050604050505020204" pitchFamily="18" charset="0"/>
            </a:endParaRPr>
          </a:p>
        </p:txBody>
      </p:sp>
      <p:pic>
        <p:nvPicPr>
          <p:cNvPr id="10" name="Picture 9"/>
          <p:cNvPicPr>
            <a:picLocks noChangeAspect="1"/>
          </p:cNvPicPr>
          <p:nvPr/>
        </p:nvPicPr>
        <p:blipFill rotWithShape="1">
          <a:blip r:embed="rId3"/>
          <a:srcRect l="16753" r="16991"/>
          <a:stretch/>
        </p:blipFill>
        <p:spPr>
          <a:xfrm>
            <a:off x="10198147" y="2250025"/>
            <a:ext cx="1735494" cy="1743075"/>
          </a:xfrm>
          <a:prstGeom prst="rect">
            <a:avLst/>
          </a:prstGeom>
        </p:spPr>
      </p:pic>
      <p:sp>
        <p:nvSpPr>
          <p:cNvPr id="11" name="Explosion 2 10"/>
          <p:cNvSpPr/>
          <p:nvPr/>
        </p:nvSpPr>
        <p:spPr>
          <a:xfrm>
            <a:off x="313509" y="2423886"/>
            <a:ext cx="4819956" cy="1959428"/>
          </a:xfrm>
          <a:prstGeom prst="irregularSeal2">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Bookman Old Style" panose="02050604050505020204" pitchFamily="18" charset="0"/>
              </a:rPr>
              <a:t>Restraint Equipment?</a:t>
            </a:r>
            <a:endParaRPr lang="en-GB" sz="2000" dirty="0">
              <a:latin typeface="Bookman Old Style" panose="02050604050505020204" pitchFamily="18" charset="0"/>
            </a:endParaRPr>
          </a:p>
        </p:txBody>
      </p:sp>
      <p:sp>
        <p:nvSpPr>
          <p:cNvPr id="14" name="Explosion 2 13"/>
          <p:cNvSpPr/>
          <p:nvPr/>
        </p:nvSpPr>
        <p:spPr>
          <a:xfrm>
            <a:off x="313509" y="4232782"/>
            <a:ext cx="4819956" cy="1959428"/>
          </a:xfrm>
          <a:prstGeom prst="irregularSeal2">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Bookman Old Style" panose="02050604050505020204" pitchFamily="18" charset="0"/>
              </a:rPr>
              <a:t>Personal Protective Equipment?</a:t>
            </a:r>
            <a:endParaRPr lang="en-GB" sz="2000" dirty="0">
              <a:latin typeface="Bookman Old Style" panose="02050604050505020204" pitchFamily="18" charset="0"/>
            </a:endParaRPr>
          </a:p>
        </p:txBody>
      </p:sp>
      <p:pic>
        <p:nvPicPr>
          <p:cNvPr id="15" name="Picture 14"/>
          <p:cNvPicPr>
            <a:picLocks noChangeAspect="1"/>
          </p:cNvPicPr>
          <p:nvPr/>
        </p:nvPicPr>
        <p:blipFill rotWithShape="1">
          <a:blip r:embed="rId4"/>
          <a:srcRect t="9389" b="9398"/>
          <a:stretch/>
        </p:blipFill>
        <p:spPr>
          <a:xfrm>
            <a:off x="5286667" y="3645490"/>
            <a:ext cx="3292098" cy="2673617"/>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9224" t="13304" r="9445" b="12214"/>
          <a:stretch/>
        </p:blipFill>
        <p:spPr>
          <a:xfrm>
            <a:off x="9867481" y="222237"/>
            <a:ext cx="2087452" cy="955834"/>
          </a:xfrm>
          <a:prstGeom prst="rect">
            <a:avLst/>
          </a:prstGeom>
        </p:spPr>
      </p:pic>
    </p:spTree>
    <p:extLst>
      <p:ext uri="{BB962C8B-B14F-4D97-AF65-F5344CB8AC3E}">
        <p14:creationId xmlns:p14="http://schemas.microsoft.com/office/powerpoint/2010/main" val="139597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3" y="169333"/>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69331" y="238378"/>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General Animal Handling Techniques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499530" y="754778"/>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0122" y="1005174"/>
            <a:ext cx="11504022" cy="2862322"/>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There are a number of methods of animal handling which can be used across different species… </a:t>
            </a:r>
          </a:p>
          <a:p>
            <a:pPr marL="457200" indent="-457200" algn="just">
              <a:buAutoNum type="arabicParenBoth"/>
            </a:pPr>
            <a:r>
              <a:rPr lang="en-GB" sz="2000" dirty="0" smtClean="0">
                <a:solidFill>
                  <a:schemeClr val="accent1">
                    <a:lumMod val="50000"/>
                  </a:schemeClr>
                </a:solidFill>
                <a:latin typeface="Bookman Old Style" panose="02050604050505020204" pitchFamily="18" charset="0"/>
              </a:rPr>
              <a:t>The W Technique</a:t>
            </a:r>
          </a:p>
          <a:p>
            <a:pPr marL="457200" indent="-457200" algn="just">
              <a:buAutoNum type="arabicParenBoth"/>
            </a:pPr>
            <a:r>
              <a:rPr lang="en-GB" sz="2000" dirty="0" smtClean="0">
                <a:solidFill>
                  <a:schemeClr val="accent1">
                    <a:lumMod val="50000"/>
                  </a:schemeClr>
                </a:solidFill>
                <a:latin typeface="Bookman Old Style" panose="02050604050505020204" pitchFamily="18" charset="0"/>
              </a:rPr>
              <a:t>The V Technique</a:t>
            </a:r>
          </a:p>
          <a:p>
            <a:pPr marL="457200" indent="-457200" algn="just">
              <a:buAutoNum type="arabicParenBoth"/>
            </a:pPr>
            <a:r>
              <a:rPr lang="en-GB" sz="2000" dirty="0" smtClean="0">
                <a:solidFill>
                  <a:schemeClr val="accent1">
                    <a:lumMod val="50000"/>
                  </a:schemeClr>
                </a:solidFill>
                <a:latin typeface="Bookman Old Style" panose="02050604050505020204" pitchFamily="18" charset="0"/>
              </a:rPr>
              <a:t>Cupping Technique</a:t>
            </a:r>
          </a:p>
          <a:p>
            <a:pPr marL="457200" indent="-457200" algn="just">
              <a:buAutoNum type="arabicParenBoth"/>
            </a:pPr>
            <a:r>
              <a:rPr lang="en-GB" sz="2000" dirty="0" err="1" smtClean="0">
                <a:solidFill>
                  <a:schemeClr val="accent1">
                    <a:lumMod val="50000"/>
                  </a:schemeClr>
                </a:solidFill>
                <a:latin typeface="Bookman Old Style" panose="02050604050505020204" pitchFamily="18" charset="0"/>
              </a:rPr>
              <a:t>Scruffing</a:t>
            </a:r>
            <a:endParaRPr lang="en-GB" sz="2000" dirty="0" smtClean="0">
              <a:solidFill>
                <a:schemeClr val="accent1">
                  <a:lumMod val="50000"/>
                </a:schemeClr>
              </a:solidFill>
              <a:latin typeface="Bookman Old Style" panose="02050604050505020204" pitchFamily="18" charset="0"/>
            </a:endParaRPr>
          </a:p>
          <a:p>
            <a:pPr marL="457200" indent="-457200" algn="just">
              <a:buAutoNum type="arabicParenBoth"/>
            </a:pPr>
            <a:endParaRPr lang="en-GB" sz="2000" dirty="0">
              <a:solidFill>
                <a:schemeClr val="accent1">
                  <a:lumMod val="50000"/>
                </a:schemeClr>
              </a:solidFill>
              <a:latin typeface="Bookman Old Style" panose="02050604050505020204" pitchFamily="18" charset="0"/>
            </a:endParaRPr>
          </a:p>
          <a:p>
            <a:pPr algn="just"/>
            <a:r>
              <a:rPr lang="en-GB" sz="2000" b="1" u="sng" dirty="0" smtClean="0">
                <a:solidFill>
                  <a:srgbClr val="FF0000"/>
                </a:solidFill>
                <a:latin typeface="Bookman Old Style" panose="02050604050505020204" pitchFamily="18" charset="0"/>
              </a:rPr>
              <a:t>Task: </a:t>
            </a:r>
            <a:r>
              <a:rPr lang="en-GB" sz="2000" dirty="0" smtClean="0">
                <a:solidFill>
                  <a:schemeClr val="tx2"/>
                </a:solidFill>
                <a:latin typeface="Bookman Old Style" panose="02050604050505020204" pitchFamily="18" charset="0"/>
              </a:rPr>
              <a:t>Draw a line diagram of how to position your </a:t>
            </a:r>
          </a:p>
          <a:p>
            <a:pPr algn="just"/>
            <a:r>
              <a:rPr lang="en-GB" sz="2000" dirty="0" smtClean="0">
                <a:solidFill>
                  <a:schemeClr val="tx2"/>
                </a:solidFill>
                <a:latin typeface="Bookman Old Style" panose="02050604050505020204" pitchFamily="18" charset="0"/>
              </a:rPr>
              <a:t>hands for the handling position.</a:t>
            </a:r>
            <a:endParaRPr lang="en-GB" sz="2000" dirty="0">
              <a:solidFill>
                <a:schemeClr val="tx2"/>
              </a:solidFill>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313508" y="4113122"/>
            <a:ext cx="3268143" cy="2375456"/>
          </a:xfrm>
          <a:prstGeom prst="rect">
            <a:avLst/>
          </a:prstGeom>
        </p:spPr>
      </p:pic>
      <p:pic>
        <p:nvPicPr>
          <p:cNvPr id="5" name="Picture 4"/>
          <p:cNvPicPr>
            <a:picLocks noChangeAspect="1"/>
          </p:cNvPicPr>
          <p:nvPr/>
        </p:nvPicPr>
        <p:blipFill>
          <a:blip r:embed="rId4"/>
          <a:stretch>
            <a:fillRect/>
          </a:stretch>
        </p:blipFill>
        <p:spPr>
          <a:xfrm>
            <a:off x="3839229" y="4110990"/>
            <a:ext cx="3572878" cy="2377588"/>
          </a:xfrm>
          <a:prstGeom prst="rect">
            <a:avLst/>
          </a:prstGeom>
        </p:spPr>
      </p:pic>
      <p:pic>
        <p:nvPicPr>
          <p:cNvPr id="12" name="Picture 11"/>
          <p:cNvPicPr>
            <a:picLocks noChangeAspect="1"/>
          </p:cNvPicPr>
          <p:nvPr/>
        </p:nvPicPr>
        <p:blipFill>
          <a:blip r:embed="rId5"/>
          <a:stretch>
            <a:fillRect/>
          </a:stretch>
        </p:blipFill>
        <p:spPr>
          <a:xfrm>
            <a:off x="7054039" y="2089303"/>
            <a:ext cx="4590565" cy="1713644"/>
          </a:xfrm>
          <a:prstGeom prst="rect">
            <a:avLst/>
          </a:prstGeom>
        </p:spPr>
      </p:pic>
      <p:pic>
        <p:nvPicPr>
          <p:cNvPr id="13" name="Picture 12"/>
          <p:cNvPicPr>
            <a:picLocks noChangeAspect="1"/>
          </p:cNvPicPr>
          <p:nvPr/>
        </p:nvPicPr>
        <p:blipFill>
          <a:blip r:embed="rId6"/>
          <a:stretch>
            <a:fillRect/>
          </a:stretch>
        </p:blipFill>
        <p:spPr>
          <a:xfrm>
            <a:off x="7496757" y="4110990"/>
            <a:ext cx="4147847" cy="2377588"/>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9224" t="13304" r="9445" b="12214"/>
          <a:stretch/>
        </p:blipFill>
        <p:spPr>
          <a:xfrm>
            <a:off x="10018207" y="222237"/>
            <a:ext cx="1936726" cy="886817"/>
          </a:xfrm>
          <a:prstGeom prst="rect">
            <a:avLst/>
          </a:prstGeom>
        </p:spPr>
      </p:pic>
    </p:spTree>
    <p:extLst>
      <p:ext uri="{BB962C8B-B14F-4D97-AF65-F5344CB8AC3E}">
        <p14:creationId xmlns:p14="http://schemas.microsoft.com/office/powerpoint/2010/main" val="75936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2" y="119092"/>
            <a:ext cx="11785600" cy="646853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95422" y="246993"/>
            <a:ext cx="8212667" cy="461665"/>
          </a:xfrm>
          <a:prstGeom prst="rect">
            <a:avLst/>
          </a:prstGeom>
          <a:noFill/>
        </p:spPr>
        <p:txBody>
          <a:bodyPr wrap="square" rtlCol="0">
            <a:spAutoFit/>
          </a:bodyPr>
          <a:lstStyle/>
          <a:p>
            <a:pPr algn="ctr"/>
            <a:r>
              <a:rPr lang="en-GB" sz="2400" b="1" dirty="0" smtClean="0">
                <a:solidFill>
                  <a:schemeClr val="accent1">
                    <a:lumMod val="50000"/>
                  </a:schemeClr>
                </a:solidFill>
                <a:latin typeface="Bookman Old Style" panose="02050604050505020204" pitchFamily="18" charset="0"/>
              </a:rPr>
              <a:t>General Animal Handling Techniques: Rodents</a:t>
            </a:r>
            <a:endParaRPr lang="en-GB" sz="2400" b="1" dirty="0">
              <a:solidFill>
                <a:schemeClr val="accent1">
                  <a:lumMod val="50000"/>
                </a:schemeClr>
              </a:solidFill>
              <a:latin typeface="Bookman Old Style" panose="02050604050505020204" pitchFamily="18" charset="0"/>
            </a:endParaRPr>
          </a:p>
        </p:txBody>
      </p:sp>
      <p:cxnSp>
        <p:nvCxnSpPr>
          <p:cNvPr id="9" name="Straight Connector 8" descr="Divider line">
            <a:extLst>
              <a:ext uri="{FF2B5EF4-FFF2-40B4-BE49-F238E27FC236}">
                <a16:creationId xmlns:a16="http://schemas.microsoft.com/office/drawing/2014/main" id="{551A2C98-AF4A-453D-882B-3123746E8A48}"/>
              </a:ext>
              <a:ext uri="{C183D7F6-B498-43B3-948B-1728B52AA6E4}">
                <adec:decorative xmlns="" xmlns:adec="http://schemas.microsoft.com/office/drawing/2017/decorative" val="1"/>
              </a:ext>
            </a:extLst>
          </p:cNvPr>
          <p:cNvCxnSpPr/>
          <p:nvPr/>
        </p:nvCxnSpPr>
        <p:spPr>
          <a:xfrm flipV="1">
            <a:off x="625621" y="748117"/>
            <a:ext cx="7552267" cy="1327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9835" y="998395"/>
            <a:ext cx="11504022" cy="707886"/>
          </a:xfrm>
          <a:prstGeom prst="rect">
            <a:avLst/>
          </a:prstGeom>
          <a:noFill/>
        </p:spPr>
        <p:txBody>
          <a:bodyPr wrap="square" rtlCol="0">
            <a:spAutoFit/>
          </a:bodyPr>
          <a:lstStyle/>
          <a:p>
            <a:pPr algn="just"/>
            <a:r>
              <a:rPr lang="en-GB" sz="2000" dirty="0" smtClean="0">
                <a:solidFill>
                  <a:schemeClr val="accent1">
                    <a:lumMod val="50000"/>
                  </a:schemeClr>
                </a:solidFill>
                <a:latin typeface="Bookman Old Style" panose="02050604050505020204" pitchFamily="18" charset="0"/>
              </a:rPr>
              <a:t>How would you go about handling each of the below rodent species</a:t>
            </a:r>
            <a:r>
              <a:rPr lang="en-GB" sz="2000" dirty="0" smtClean="0">
                <a:solidFill>
                  <a:schemeClr val="accent1">
                    <a:lumMod val="50000"/>
                  </a:schemeClr>
                </a:solidFill>
                <a:latin typeface="Bookman Old Style" panose="02050604050505020204" pitchFamily="18" charset="0"/>
              </a:rPr>
              <a:t>?</a:t>
            </a:r>
          </a:p>
          <a:p>
            <a:pPr algn="just"/>
            <a:r>
              <a:rPr lang="en-GB" sz="2000" b="1" u="sng" dirty="0" smtClean="0">
                <a:solidFill>
                  <a:srgbClr val="FF0000"/>
                </a:solidFill>
                <a:latin typeface="Bookman Old Style" panose="02050604050505020204" pitchFamily="18" charset="0"/>
              </a:rPr>
              <a:t>TASK: </a:t>
            </a:r>
            <a:r>
              <a:rPr lang="en-GB" sz="2000" dirty="0" smtClean="0">
                <a:solidFill>
                  <a:schemeClr val="accent1">
                    <a:lumMod val="50000"/>
                  </a:schemeClr>
                </a:solidFill>
                <a:latin typeface="Bookman Old Style" panose="02050604050505020204" pitchFamily="18" charset="0"/>
              </a:rPr>
              <a:t>Write down a description in your own words. </a:t>
            </a:r>
            <a:endParaRPr lang="en-GB" sz="2000" dirty="0">
              <a:solidFill>
                <a:schemeClr val="accent1">
                  <a:lumMod val="50000"/>
                </a:schemeClr>
              </a:solidFill>
              <a:latin typeface="Bookman Old Style" panose="02050604050505020204" pitchFamily="18" charset="0"/>
            </a:endParaRPr>
          </a:p>
        </p:txBody>
      </p:sp>
      <p:pic>
        <p:nvPicPr>
          <p:cNvPr id="10" name="Picture 9"/>
          <p:cNvPicPr>
            <a:picLocks noChangeAspect="1"/>
          </p:cNvPicPr>
          <p:nvPr/>
        </p:nvPicPr>
        <p:blipFill>
          <a:blip r:embed="rId3"/>
          <a:stretch>
            <a:fillRect/>
          </a:stretch>
        </p:blipFill>
        <p:spPr>
          <a:xfrm>
            <a:off x="1498864" y="1957612"/>
            <a:ext cx="2143125" cy="2143125"/>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4"/>
          <a:stretch>
            <a:fillRect/>
          </a:stretch>
        </p:blipFill>
        <p:spPr>
          <a:xfrm>
            <a:off x="424163" y="4362836"/>
            <a:ext cx="3046690" cy="2001796"/>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5"/>
          <a:stretch>
            <a:fillRect/>
          </a:stretch>
        </p:blipFill>
        <p:spPr>
          <a:xfrm>
            <a:off x="4971520" y="1923588"/>
            <a:ext cx="2181225" cy="2095500"/>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6"/>
          <a:stretch>
            <a:fillRect/>
          </a:stretch>
        </p:blipFill>
        <p:spPr>
          <a:xfrm>
            <a:off x="4597366" y="4505855"/>
            <a:ext cx="3184364" cy="1799858"/>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7"/>
          <a:stretch>
            <a:fillRect/>
          </a:stretch>
        </p:blipFill>
        <p:spPr>
          <a:xfrm>
            <a:off x="8177888" y="1906283"/>
            <a:ext cx="3169683" cy="2223509"/>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8"/>
          <a:stretch>
            <a:fillRect/>
          </a:stretch>
        </p:blipFill>
        <p:spPr>
          <a:xfrm>
            <a:off x="8908243" y="4564407"/>
            <a:ext cx="2543175" cy="1800225"/>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9224" t="13304" r="9445" b="12214"/>
          <a:stretch/>
        </p:blipFill>
        <p:spPr>
          <a:xfrm>
            <a:off x="10058399" y="222237"/>
            <a:ext cx="1896533" cy="868413"/>
          </a:xfrm>
          <a:prstGeom prst="rect">
            <a:avLst/>
          </a:prstGeom>
        </p:spPr>
      </p:pic>
    </p:spTree>
    <p:extLst>
      <p:ext uri="{BB962C8B-B14F-4D97-AF65-F5344CB8AC3E}">
        <p14:creationId xmlns:p14="http://schemas.microsoft.com/office/powerpoint/2010/main" val="397556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1289</Words>
  <Application>Microsoft Office PowerPoint</Application>
  <PresentationFormat>Widescreen</PresentationFormat>
  <Paragraphs>110</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Hartpury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Jennifer.Howse</dc:creator>
  <cp:lastModifiedBy>Emma.Bartlett</cp:lastModifiedBy>
  <cp:revision>26</cp:revision>
  <cp:lastPrinted>2019-10-08T10:59:43Z</cp:lastPrinted>
  <dcterms:created xsi:type="dcterms:W3CDTF">2018-10-12T12:28:38Z</dcterms:created>
  <dcterms:modified xsi:type="dcterms:W3CDTF">2020-06-12T09:33:04Z</dcterms:modified>
</cp:coreProperties>
</file>