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62" r:id="rId5"/>
    <p:sldId id="263" r:id="rId6"/>
    <p:sldId id="264" r:id="rId7"/>
    <p:sldId id="265" r:id="rId8"/>
    <p:sldId id="267"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EB3DD-DEC8-4C18-84B1-79D2E5E3DC82}" type="datetimeFigureOut">
              <a:rPr lang="en-GB" smtClean="0"/>
              <a:t>12/06/2020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7A3FA-C27A-4D3F-9B4F-1B14B9210525}" type="slidenum">
              <a:rPr lang="en-GB" smtClean="0"/>
              <a:t>‹#›</a:t>
            </a:fld>
            <a:endParaRPr lang="en-GB"/>
          </a:p>
        </p:txBody>
      </p:sp>
    </p:spTree>
    <p:extLst>
      <p:ext uri="{BB962C8B-B14F-4D97-AF65-F5344CB8AC3E}">
        <p14:creationId xmlns:p14="http://schemas.microsoft.com/office/powerpoint/2010/main" val="300923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Inflammation (equine - “hot spots” in horses – inflammatory lesions, early detection)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Nerve injuries (equine - decrease in body surface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E573-3001-4FCB-9F43-8F6A0683D1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AA601C-37F4-4B1D-ADD1-58A937394F9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177936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AA601C-37F4-4B1D-ADD1-58A937394F9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31131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AA601C-37F4-4B1D-ADD1-58A937394F9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340890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3602038"/>
            <a:ext cx="7315200" cy="6197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Title 1"/>
          <p:cNvSpPr>
            <a:spLocks noGrp="1"/>
          </p:cNvSpPr>
          <p:nvPr>
            <p:ph type="ctrTitle"/>
          </p:nvPr>
        </p:nvSpPr>
        <p:spPr>
          <a:xfrm>
            <a:off x="4038600" y="2571750"/>
            <a:ext cx="7315200" cy="938212"/>
          </a:xfrm>
          <a:prstGeom prst="rect">
            <a:avLst/>
          </a:prstGeom>
        </p:spPr>
        <p:txBody>
          <a:bodyPr anchor="b"/>
          <a:lstStyle>
            <a:lvl1pPr algn="l">
              <a:defRPr sz="5000" b="0" i="0">
                <a:solidFill>
                  <a:schemeClr val="bg1"/>
                </a:solidFill>
                <a:latin typeface="Calibri" charset="0"/>
                <a:ea typeface="Calibri" charset="0"/>
                <a:cs typeface="Calibri" charset="0"/>
              </a:defRPr>
            </a:lvl1pPr>
          </a:lstStyle>
          <a:p>
            <a:endParaRPr lang="en-GB" dirty="0"/>
          </a:p>
        </p:txBody>
      </p:sp>
    </p:spTree>
    <p:extLst>
      <p:ext uri="{BB962C8B-B14F-4D97-AF65-F5344CB8AC3E}">
        <p14:creationId xmlns:p14="http://schemas.microsoft.com/office/powerpoint/2010/main" val="30645130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3602038"/>
            <a:ext cx="7315200" cy="6197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Title 1"/>
          <p:cNvSpPr>
            <a:spLocks noGrp="1"/>
          </p:cNvSpPr>
          <p:nvPr>
            <p:ph type="ctrTitle"/>
          </p:nvPr>
        </p:nvSpPr>
        <p:spPr>
          <a:xfrm>
            <a:off x="4038600" y="2571750"/>
            <a:ext cx="7315200" cy="938212"/>
          </a:xfrm>
          <a:prstGeom prst="rect">
            <a:avLst/>
          </a:prstGeom>
        </p:spPr>
        <p:txBody>
          <a:bodyPr anchor="b"/>
          <a:lstStyle>
            <a:lvl1pPr algn="l">
              <a:defRPr sz="5000" b="0" i="0">
                <a:solidFill>
                  <a:schemeClr val="bg1"/>
                </a:solidFill>
                <a:latin typeface="Calibri" charset="0"/>
                <a:ea typeface="Calibri" charset="0"/>
                <a:cs typeface="Calibri" charset="0"/>
              </a:defRPr>
            </a:lvl1pPr>
          </a:lstStyle>
          <a:p>
            <a:endParaRPr lang="en-GB" dirty="0"/>
          </a:p>
        </p:txBody>
      </p:sp>
    </p:spTree>
    <p:extLst>
      <p:ext uri="{BB962C8B-B14F-4D97-AF65-F5344CB8AC3E}">
        <p14:creationId xmlns:p14="http://schemas.microsoft.com/office/powerpoint/2010/main" val="31386100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3602038"/>
            <a:ext cx="7315200" cy="6197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Title 1"/>
          <p:cNvSpPr>
            <a:spLocks noGrp="1"/>
          </p:cNvSpPr>
          <p:nvPr>
            <p:ph type="ctrTitle"/>
          </p:nvPr>
        </p:nvSpPr>
        <p:spPr>
          <a:xfrm>
            <a:off x="4038600" y="2571750"/>
            <a:ext cx="7315200" cy="938212"/>
          </a:xfrm>
          <a:prstGeom prst="rect">
            <a:avLst/>
          </a:prstGeom>
        </p:spPr>
        <p:txBody>
          <a:bodyPr anchor="b"/>
          <a:lstStyle>
            <a:lvl1pPr algn="l">
              <a:defRPr sz="5000" b="0" i="0">
                <a:solidFill>
                  <a:schemeClr val="bg1"/>
                </a:solidFill>
                <a:latin typeface="Calibri" charset="0"/>
                <a:ea typeface="Calibri" charset="0"/>
                <a:cs typeface="Calibri" charset="0"/>
              </a:defRPr>
            </a:lvl1pPr>
          </a:lstStyle>
          <a:p>
            <a:endParaRPr lang="en-GB" dirty="0"/>
          </a:p>
        </p:txBody>
      </p:sp>
    </p:spTree>
    <p:extLst>
      <p:ext uri="{BB962C8B-B14F-4D97-AF65-F5344CB8AC3E}">
        <p14:creationId xmlns:p14="http://schemas.microsoft.com/office/powerpoint/2010/main" val="3472427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903249"/>
            <a:ext cx="10515600" cy="714536"/>
          </a:xfrm>
          <a:prstGeom prst="rect">
            <a:avLst/>
          </a:prstGeom>
        </p:spPr>
        <p:txBody>
          <a:bodyPr anchor="b"/>
          <a:lstStyle>
            <a:lvl1pPr>
              <a:defRPr sz="4000" b="0" i="0">
                <a:solidFill>
                  <a:schemeClr val="tx1"/>
                </a:solidFill>
                <a:latin typeface="Calibri" charset="0"/>
                <a:ea typeface="Calibri" charset="0"/>
                <a:cs typeface="Calibri"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1808703"/>
            <a:ext cx="10515600" cy="302124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919462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80360"/>
            <a:ext cx="10515600" cy="606311"/>
          </a:xfrm>
          <a:prstGeom prst="rect">
            <a:avLst/>
          </a:prstGeom>
        </p:spPr>
        <p:txBody>
          <a:bodyPr>
            <a:normAutofit/>
          </a:bodyPr>
          <a:lstStyle>
            <a:lvl1pPr>
              <a:defRPr sz="4000" b="0" i="0">
                <a:solidFill>
                  <a:schemeClr val="tx1"/>
                </a:solidFill>
                <a:latin typeface="Calibri" charset="0"/>
                <a:ea typeface="Calibri" charset="0"/>
                <a:cs typeface="Calibri"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527349"/>
            <a:ext cx="10515600" cy="3466453"/>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8891540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32380"/>
            <a:ext cx="10515600" cy="1325563"/>
          </a:xfrm>
          <a:prstGeom prst="rect">
            <a:avLst/>
          </a:prstGeo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2192880"/>
            <a:ext cx="5181600" cy="3132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2192880"/>
            <a:ext cx="5181600" cy="3132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10718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51158" y="2758191"/>
            <a:ext cx="7315200" cy="419724"/>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a:t>
            </a:r>
          </a:p>
        </p:txBody>
      </p:sp>
      <p:sp>
        <p:nvSpPr>
          <p:cNvPr id="21" name="Text Placeholder 20"/>
          <p:cNvSpPr>
            <a:spLocks noGrp="1"/>
          </p:cNvSpPr>
          <p:nvPr>
            <p:ph type="body" sz="quarter" idx="10" hasCustomPrompt="1"/>
          </p:nvPr>
        </p:nvSpPr>
        <p:spPr>
          <a:xfrm>
            <a:off x="4603230" y="3335314"/>
            <a:ext cx="6663128" cy="749506"/>
          </a:xfrm>
          <a:prstGeom prst="rect">
            <a:avLst/>
          </a:prstGeom>
        </p:spPr>
        <p:txBody>
          <a:bodyPr/>
          <a:lstStyle>
            <a:lvl1pPr marL="0" indent="0">
              <a:buNone/>
              <a:defRPr sz="2000">
                <a:solidFill>
                  <a:schemeClr val="bg1"/>
                </a:solidFill>
              </a:defRPr>
            </a:lvl1pPr>
          </a:lstStyle>
          <a:p>
            <a:pPr lvl="0"/>
            <a:r>
              <a:rPr lang="en-US" dirty="0" smtClean="0"/>
              <a:t>*********@</a:t>
            </a:r>
            <a:r>
              <a:rPr lang="en-US" dirty="0" err="1" smtClean="0"/>
              <a:t>hartpury.ac.uk</a:t>
            </a:r>
            <a:endParaRPr lang="en-US" dirty="0" smtClean="0"/>
          </a:p>
          <a:p>
            <a:pPr lvl="0"/>
            <a:r>
              <a:rPr lang="en-US" dirty="0" smtClean="0"/>
              <a:t>+44 (0) 1452 702 ***</a:t>
            </a:r>
          </a:p>
        </p:txBody>
      </p:sp>
    </p:spTree>
    <p:extLst>
      <p:ext uri="{BB962C8B-B14F-4D97-AF65-F5344CB8AC3E}">
        <p14:creationId xmlns:p14="http://schemas.microsoft.com/office/powerpoint/2010/main" val="4142689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AA601C-37F4-4B1D-ADD1-58A937394F9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169812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AA601C-37F4-4B1D-ADD1-58A937394F9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74789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AA601C-37F4-4B1D-ADD1-58A937394F9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51114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AA601C-37F4-4B1D-ADD1-58A937394F91}" type="datetimeFigureOut">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13320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AA601C-37F4-4B1D-ADD1-58A937394F91}" type="datetimeFigureOut">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250384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A601C-37F4-4B1D-ADD1-58A937394F91}" type="datetimeFigureOut">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427460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AA601C-37F4-4B1D-ADD1-58A937394F9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255827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AA601C-37F4-4B1D-ADD1-58A937394F9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DE3B1-8207-451A-BFB6-F9871AA79EF9}" type="slidenum">
              <a:rPr lang="en-GB" smtClean="0"/>
              <a:t>‹#›</a:t>
            </a:fld>
            <a:endParaRPr lang="en-GB"/>
          </a:p>
        </p:txBody>
      </p:sp>
    </p:spTree>
    <p:extLst>
      <p:ext uri="{BB962C8B-B14F-4D97-AF65-F5344CB8AC3E}">
        <p14:creationId xmlns:p14="http://schemas.microsoft.com/office/powerpoint/2010/main" val="39894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A601C-37F4-4B1D-ADD1-58A937394F91}" type="datetimeFigureOut">
              <a:rPr lang="en-GB" smtClean="0"/>
              <a:t>12/06/2020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DE3B1-8207-451A-BFB6-F9871AA79EF9}" type="slidenum">
              <a:rPr lang="en-GB" smtClean="0"/>
              <a:t>‹#›</a:t>
            </a:fld>
            <a:endParaRPr lang="en-GB"/>
          </a:p>
        </p:txBody>
      </p:sp>
    </p:spTree>
    <p:extLst>
      <p:ext uri="{BB962C8B-B14F-4D97-AF65-F5344CB8AC3E}">
        <p14:creationId xmlns:p14="http://schemas.microsoft.com/office/powerpoint/2010/main" val="408127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944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0" i="0" kern="1200">
          <a:solidFill>
            <a:srgbClr val="FF0000"/>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000" dirty="0" err="1" smtClean="0"/>
              <a:t>Hartpury</a:t>
            </a:r>
            <a:r>
              <a:rPr lang="en-US" sz="2000" dirty="0" smtClean="0"/>
              <a:t> University Outreach Team  </a:t>
            </a:r>
            <a:endParaRPr lang="en-US" sz="2000" dirty="0"/>
          </a:p>
        </p:txBody>
      </p:sp>
      <p:sp>
        <p:nvSpPr>
          <p:cNvPr id="3" name="Title 2"/>
          <p:cNvSpPr>
            <a:spLocks noGrp="1"/>
          </p:cNvSpPr>
          <p:nvPr>
            <p:ph type="ctrTitle"/>
          </p:nvPr>
        </p:nvSpPr>
        <p:spPr/>
        <p:txBody>
          <a:bodyPr>
            <a:normAutofit fontScale="90000"/>
          </a:bodyPr>
          <a:lstStyle/>
          <a:p>
            <a:r>
              <a:rPr lang="en-US" sz="4000" dirty="0" smtClean="0"/>
              <a:t/>
            </a:r>
            <a:br>
              <a:rPr lang="en-US" sz="4000" dirty="0" smtClean="0"/>
            </a:br>
            <a:r>
              <a:rPr lang="en-US" sz="4000" dirty="0" smtClean="0"/>
              <a:t>Thermal Imaging And </a:t>
            </a:r>
            <a:r>
              <a:rPr lang="en-US" sz="4000" dirty="0" smtClean="0"/>
              <a:t>Its Use In Animal Science </a:t>
            </a:r>
            <a:endParaRPr lang="en-US" sz="4000" dirty="0"/>
          </a:p>
        </p:txBody>
      </p:sp>
    </p:spTree>
    <p:extLst>
      <p:ext uri="{BB962C8B-B14F-4D97-AF65-F5344CB8AC3E}">
        <p14:creationId xmlns:p14="http://schemas.microsoft.com/office/powerpoint/2010/main" val="3038308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27406" y="235974"/>
            <a:ext cx="6518788" cy="40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56362" y="151007"/>
            <a:ext cx="10515600" cy="714536"/>
          </a:xfrm>
        </p:spPr>
        <p:txBody>
          <a:bodyPr/>
          <a:lstStyle/>
          <a:p>
            <a:r>
              <a:rPr lang="en-GB" dirty="0" smtClean="0"/>
              <a:t>What is Thermal </a:t>
            </a:r>
            <a:r>
              <a:rPr lang="en-GB" dirty="0"/>
              <a:t>I</a:t>
            </a:r>
            <a:r>
              <a:rPr lang="en-GB" dirty="0" smtClean="0"/>
              <a:t>maging </a:t>
            </a:r>
            <a:r>
              <a:rPr lang="en-GB" dirty="0" smtClean="0"/>
              <a:t>or </a:t>
            </a:r>
            <a:r>
              <a:rPr lang="en-GB" dirty="0" smtClean="0"/>
              <a:t>Thermography?</a:t>
            </a:r>
            <a:endParaRPr lang="en-GB" dirty="0"/>
          </a:p>
        </p:txBody>
      </p:sp>
      <p:sp>
        <p:nvSpPr>
          <p:cNvPr id="5" name="Text Placeholder 4"/>
          <p:cNvSpPr>
            <a:spLocks noGrp="1"/>
          </p:cNvSpPr>
          <p:nvPr>
            <p:ph type="body" idx="1"/>
          </p:nvPr>
        </p:nvSpPr>
        <p:spPr>
          <a:xfrm>
            <a:off x="250167" y="1079044"/>
            <a:ext cx="7612354" cy="3021248"/>
          </a:xfrm>
        </p:spPr>
        <p:txBody>
          <a:bodyPr/>
          <a:lstStyle/>
          <a:p>
            <a:pPr marL="342900" indent="-342900" algn="just">
              <a:buFont typeface="Arial" panose="020B0604020202020204" pitchFamily="34" charset="0"/>
              <a:buChar char="•"/>
            </a:pPr>
            <a:r>
              <a:rPr lang="en-GB" sz="2000" dirty="0"/>
              <a:t>Thermal imaging cameras effectively translate heat - that is, </a:t>
            </a:r>
            <a:r>
              <a:rPr lang="en-GB" sz="2000" b="1" dirty="0"/>
              <a:t>thermal energy </a:t>
            </a:r>
            <a:r>
              <a:rPr lang="en-GB" sz="2000" dirty="0"/>
              <a:t>- into visible light to </a:t>
            </a:r>
            <a:r>
              <a:rPr lang="en-GB" sz="2000" dirty="0" smtClean="0"/>
              <a:t>analyse objects and surroundings</a:t>
            </a:r>
            <a:r>
              <a:rPr lang="en-GB" sz="2000" dirty="0"/>
              <a:t>. </a:t>
            </a:r>
            <a:endParaRPr lang="en-GB" sz="2000" dirty="0" smtClean="0"/>
          </a:p>
          <a:p>
            <a:pPr marL="342900" indent="-342900" algn="just">
              <a:buFont typeface="Arial" panose="020B0604020202020204" pitchFamily="34" charset="0"/>
              <a:buChar char="•"/>
            </a:pPr>
            <a:r>
              <a:rPr lang="en-GB" sz="2000" dirty="0" smtClean="0"/>
              <a:t>Any object with a temperature above absolute zero will emit radiant </a:t>
            </a:r>
            <a:r>
              <a:rPr lang="en-GB" sz="2000" dirty="0" smtClean="0"/>
              <a:t>energy.</a:t>
            </a:r>
            <a:endParaRPr lang="en-GB" sz="2000" dirty="0"/>
          </a:p>
          <a:p>
            <a:pPr marL="342900" indent="-342900" algn="just">
              <a:buFont typeface="Arial" panose="020B0604020202020204" pitchFamily="34" charset="0"/>
              <a:buChar char="•"/>
            </a:pPr>
            <a:r>
              <a:rPr lang="en-GB" sz="2000" b="1" dirty="0" smtClean="0"/>
              <a:t>Thermography</a:t>
            </a:r>
            <a:r>
              <a:rPr lang="en-GB" sz="2000" dirty="0" smtClean="0"/>
              <a:t> </a:t>
            </a:r>
            <a:r>
              <a:rPr lang="en-GB" sz="2000" dirty="0"/>
              <a:t>is a name for a type of photography which is based on infrared wavelengths (as opposed to visible wavelengths). </a:t>
            </a:r>
            <a:endParaRPr lang="en-GB" sz="2000" dirty="0" smtClean="0"/>
          </a:p>
          <a:p>
            <a:pPr marL="342900" indent="-342900" algn="just">
              <a:buFont typeface="Arial" panose="020B0604020202020204" pitchFamily="34" charset="0"/>
              <a:buChar char="•"/>
            </a:pPr>
            <a:r>
              <a:rPr lang="en-GB" sz="2000" dirty="0"/>
              <a:t>Conventional photography relies on reflected energy from a light source, which is visible to our eyes. In contrast, thermal imaging relies on </a:t>
            </a:r>
            <a:r>
              <a:rPr lang="en-GB" sz="2000" b="1" dirty="0"/>
              <a:t>radiated energy </a:t>
            </a:r>
            <a:r>
              <a:rPr lang="en-GB" sz="2000" dirty="0"/>
              <a:t>in the infrared (IR) spectrum which is invisible to our eyes. </a:t>
            </a:r>
          </a:p>
          <a:p>
            <a:pPr marL="342900" indent="-342900" algn="just">
              <a:buFont typeface="Arial" panose="020B0604020202020204" pitchFamily="34" charset="0"/>
              <a:buChar char="•"/>
            </a:pPr>
            <a:r>
              <a:rPr lang="en-GB" sz="2000" dirty="0"/>
              <a:t>All objects emit radiation energy within the IR spectrum. This IR radiation varies </a:t>
            </a:r>
            <a:r>
              <a:rPr lang="en-GB" sz="2000" dirty="0">
                <a:solidFill>
                  <a:srgbClr val="FF0000"/>
                </a:solidFill>
              </a:rPr>
              <a:t>dependent on the temperature of that object’s surface.</a:t>
            </a:r>
          </a:p>
          <a:p>
            <a:pPr marL="342900" indent="-342900">
              <a:buFont typeface="Arial" panose="020B0604020202020204" pitchFamily="34" charset="0"/>
              <a:buChar char="•"/>
            </a:pPr>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363" y="806964"/>
            <a:ext cx="2325484" cy="1552260"/>
          </a:xfrm>
          <a:prstGeom prst="rect">
            <a:avLst/>
          </a:prstGeom>
          <a:effectLst>
            <a:outerShdw blurRad="76200" dir="13500000" sy="23000" kx="1200000" algn="br" rotWithShape="0">
              <a:prstClr val="black">
                <a:alpha val="20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265" y="2432003"/>
            <a:ext cx="2773680" cy="2110740"/>
          </a:xfrm>
          <a:prstGeom prst="rect">
            <a:avLst/>
          </a:prstGeom>
          <a:effectLst>
            <a:outerShdw blurRad="76200" dir="13500000" sy="23000" kx="1200000" algn="br" rotWithShape="0">
              <a:prstClr val="black">
                <a:alpha val="2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617" y="4635184"/>
            <a:ext cx="3550920" cy="2118360"/>
          </a:xfrm>
          <a:prstGeom prst="rect">
            <a:avLst/>
          </a:prstGeom>
          <a:effectLst>
            <a:outerShdw blurRad="76200" dir="13500000" sy="23000" kx="1200000" algn="br" rotWithShape="0">
              <a:prstClr val="black">
                <a:alpha val="20000"/>
              </a:prstClr>
            </a:outerShdw>
          </a:effectLst>
        </p:spPr>
      </p:pic>
      <p:sp>
        <p:nvSpPr>
          <p:cNvPr id="12" name="TextBox 11"/>
          <p:cNvSpPr txBox="1"/>
          <p:nvPr/>
        </p:nvSpPr>
        <p:spPr>
          <a:xfrm>
            <a:off x="2694040" y="5869858"/>
            <a:ext cx="5168482" cy="646331"/>
          </a:xfrm>
          <a:prstGeom prst="rect">
            <a:avLst/>
          </a:prstGeom>
          <a:solidFill>
            <a:schemeClr val="bg1"/>
          </a:solidFill>
          <a:ln w="41275">
            <a:solidFill>
              <a:schemeClr val="bg2"/>
            </a:solidFill>
          </a:ln>
        </p:spPr>
        <p:txBody>
          <a:bodyPr wrap="square" rtlCol="0">
            <a:spAutoFit/>
          </a:bodyPr>
          <a:lstStyle/>
          <a:p>
            <a:r>
              <a:rPr lang="en-GB" dirty="0" smtClean="0"/>
              <a:t>Thermal imaging cameras are used as a non-contact measurement of an animals temperature. </a:t>
            </a:r>
            <a:endParaRPr lang="en-GB" dirty="0"/>
          </a:p>
        </p:txBody>
      </p:sp>
    </p:spTree>
    <p:extLst>
      <p:ext uri="{BB962C8B-B14F-4D97-AF65-F5344CB8AC3E}">
        <p14:creationId xmlns:p14="http://schemas.microsoft.com/office/powerpoint/2010/main" val="103267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33676" y="115369"/>
            <a:ext cx="9439124" cy="688258"/>
          </a:xfrm>
          <a:prstGeom prst="rect">
            <a:avLst/>
          </a:prstGeom>
          <a:solidFill>
            <a:schemeClr val="bg1">
              <a:alpha val="69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83301" y="968623"/>
            <a:ext cx="5378401" cy="4733780"/>
          </a:xfrm>
          <a:prstGeom prst="rect">
            <a:avLst/>
          </a:prstGeom>
          <a:solidFill>
            <a:schemeClr val="bg1">
              <a:alpha val="62000"/>
            </a:schemeClr>
          </a:solid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33676" y="89091"/>
            <a:ext cx="9439124" cy="714536"/>
          </a:xfrm>
        </p:spPr>
        <p:txBody>
          <a:bodyPr/>
          <a:lstStyle/>
          <a:p>
            <a:r>
              <a:rPr lang="en-GB" dirty="0"/>
              <a:t>Thermography in </a:t>
            </a:r>
            <a:r>
              <a:rPr lang="en-GB" dirty="0" smtClean="0"/>
              <a:t>Animal and Equine </a:t>
            </a:r>
            <a:r>
              <a:rPr lang="en-GB" dirty="0"/>
              <a:t>S</a:t>
            </a:r>
            <a:r>
              <a:rPr lang="en-GB" dirty="0" smtClean="0"/>
              <a:t>cience</a:t>
            </a:r>
            <a:endParaRPr lang="en-GB" dirty="0"/>
          </a:p>
        </p:txBody>
      </p:sp>
      <p:sp>
        <p:nvSpPr>
          <p:cNvPr id="3" name="Text Placeholder 2"/>
          <p:cNvSpPr>
            <a:spLocks noGrp="1"/>
          </p:cNvSpPr>
          <p:nvPr>
            <p:ph type="body" idx="1"/>
          </p:nvPr>
        </p:nvSpPr>
        <p:spPr>
          <a:xfrm>
            <a:off x="383302" y="1170706"/>
            <a:ext cx="5594711" cy="3021248"/>
          </a:xfrm>
        </p:spPr>
        <p:txBody>
          <a:bodyPr/>
          <a:lstStyle/>
          <a:p>
            <a:r>
              <a:rPr lang="en-GB" sz="2000" dirty="0" smtClean="0">
                <a:solidFill>
                  <a:schemeClr val="tx1"/>
                </a:solidFill>
              </a:rPr>
              <a:t>Body surface temperature can be affected by both internal and external factors.</a:t>
            </a:r>
          </a:p>
          <a:p>
            <a:r>
              <a:rPr lang="en-GB" sz="2000" dirty="0" smtClean="0">
                <a:solidFill>
                  <a:schemeClr val="tx1"/>
                </a:solidFill>
              </a:rPr>
              <a:t>Using thermal imaging abnormal hot or cold areas can be identified. These can relate to a number of conditions in animals.</a:t>
            </a:r>
            <a:r>
              <a:rPr lang="en-GB" sz="2000" dirty="0" smtClean="0">
                <a:solidFill>
                  <a:schemeClr val="tx1"/>
                </a:solidFill>
              </a:rPr>
              <a:t> </a:t>
            </a:r>
            <a:endParaRPr lang="en-GB" sz="2000" dirty="0" smtClean="0">
              <a:solidFill>
                <a:schemeClr val="tx1"/>
              </a:solidFill>
            </a:endParaRPr>
          </a:p>
          <a:p>
            <a:pPr marL="800100" lvl="1" indent="-342900">
              <a:buFont typeface="Arial" panose="020B0604020202020204" pitchFamily="34" charset="0"/>
              <a:buChar char="•"/>
            </a:pPr>
            <a:r>
              <a:rPr lang="en-GB" sz="1800" dirty="0" smtClean="0">
                <a:solidFill>
                  <a:schemeClr val="tx1"/>
                </a:solidFill>
              </a:rPr>
              <a:t>Fever</a:t>
            </a:r>
          </a:p>
          <a:p>
            <a:pPr marL="800100" lvl="1" indent="-342900">
              <a:buFont typeface="Arial" panose="020B0604020202020204" pitchFamily="34" charset="0"/>
              <a:buChar char="•"/>
            </a:pPr>
            <a:r>
              <a:rPr lang="en-GB" sz="1800" dirty="0">
                <a:solidFill>
                  <a:schemeClr val="tx1"/>
                </a:solidFill>
              </a:rPr>
              <a:t>S</a:t>
            </a:r>
            <a:r>
              <a:rPr lang="en-GB" sz="1800" dirty="0" smtClean="0">
                <a:solidFill>
                  <a:schemeClr val="tx1"/>
                </a:solidFill>
              </a:rPr>
              <a:t>ource of pain</a:t>
            </a:r>
          </a:p>
          <a:p>
            <a:pPr marL="800100" lvl="1" indent="-342900">
              <a:buFont typeface="Arial" panose="020B0604020202020204" pitchFamily="34" charset="0"/>
              <a:buChar char="•"/>
            </a:pPr>
            <a:r>
              <a:rPr lang="en-GB" sz="1800" dirty="0" smtClean="0">
                <a:solidFill>
                  <a:schemeClr val="tx1"/>
                </a:solidFill>
              </a:rPr>
              <a:t>Inflammation </a:t>
            </a:r>
          </a:p>
          <a:p>
            <a:pPr marL="800100" lvl="1" indent="-342900">
              <a:buFont typeface="Arial" panose="020B0604020202020204" pitchFamily="34" charset="0"/>
              <a:buChar char="•"/>
            </a:pPr>
            <a:r>
              <a:rPr lang="en-GB" sz="1800" dirty="0" smtClean="0">
                <a:solidFill>
                  <a:schemeClr val="tx1"/>
                </a:solidFill>
              </a:rPr>
              <a:t>Nerve injuries </a:t>
            </a:r>
          </a:p>
          <a:p>
            <a:pPr marL="800100" lvl="1" indent="-342900">
              <a:buFont typeface="Arial" panose="020B0604020202020204" pitchFamily="34" charset="0"/>
              <a:buChar char="•"/>
            </a:pPr>
            <a:r>
              <a:rPr lang="en-GB" sz="1800" dirty="0" smtClean="0">
                <a:solidFill>
                  <a:schemeClr val="tx1"/>
                </a:solidFill>
              </a:rPr>
              <a:t>Vascular disorders</a:t>
            </a:r>
          </a:p>
          <a:p>
            <a:pPr marL="800100" lvl="1" indent="-342900">
              <a:buFont typeface="Arial" panose="020B0604020202020204" pitchFamily="34" charset="0"/>
              <a:buChar char="•"/>
            </a:pPr>
            <a:r>
              <a:rPr lang="en-GB" sz="1800" dirty="0" smtClean="0">
                <a:solidFill>
                  <a:schemeClr val="tx1"/>
                </a:solidFill>
              </a:rPr>
              <a:t>Neurological disorders </a:t>
            </a:r>
          </a:p>
          <a:p>
            <a:pPr marL="800100" lvl="1" indent="-342900">
              <a:buFont typeface="Arial" panose="020B0604020202020204" pitchFamily="34" charset="0"/>
              <a:buChar char="•"/>
            </a:pPr>
            <a:r>
              <a:rPr lang="en-GB" sz="1800" dirty="0" smtClean="0">
                <a:solidFill>
                  <a:schemeClr val="tx1"/>
                </a:solidFill>
              </a:rPr>
              <a:t>Physiological stress</a:t>
            </a:r>
          </a:p>
          <a:p>
            <a:pPr marL="800100" lvl="1" indent="-342900">
              <a:buFont typeface="Arial" panose="020B0604020202020204" pitchFamily="34" charset="0"/>
              <a:buChar char="•"/>
            </a:pPr>
            <a:r>
              <a:rPr lang="en-GB" sz="1800" dirty="0" smtClean="0">
                <a:solidFill>
                  <a:schemeClr val="tx1"/>
                </a:solidFill>
              </a:rPr>
              <a:t>Injury </a:t>
            </a:r>
            <a:r>
              <a:rPr lang="en-GB" sz="1800" dirty="0">
                <a:solidFill>
                  <a:schemeClr val="tx1"/>
                </a:solidFill>
              </a:rPr>
              <a:t>or </a:t>
            </a:r>
            <a:r>
              <a:rPr lang="en-GB" sz="1800" dirty="0" smtClean="0">
                <a:solidFill>
                  <a:schemeClr val="tx1"/>
                </a:solidFill>
              </a:rPr>
              <a:t>trauma</a:t>
            </a:r>
          </a:p>
          <a:p>
            <a:pPr marL="800100" lvl="1" indent="-342900">
              <a:buFont typeface="Arial" panose="020B0604020202020204" pitchFamily="34" charset="0"/>
              <a:buChar char="•"/>
            </a:pPr>
            <a:r>
              <a:rPr lang="en-GB" sz="1800" dirty="0" smtClean="0">
                <a:solidFill>
                  <a:schemeClr val="tx1"/>
                </a:solidFill>
              </a:rPr>
              <a:t>Musculoskeletal overloads</a:t>
            </a:r>
            <a:endParaRPr lang="en-GB" sz="1800" dirty="0">
              <a:solidFill>
                <a:schemeClr val="tx1"/>
              </a:solidFill>
            </a:endParaRP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7736"/>
            <a:ext cx="12192000" cy="1010264"/>
          </a:xfrm>
          <a:prstGeom prst="rect">
            <a:avLst/>
          </a:prstGeom>
        </p:spPr>
      </p:pic>
      <p:sp>
        <p:nvSpPr>
          <p:cNvPr id="10" name="TextBox 9"/>
          <p:cNvSpPr txBox="1"/>
          <p:nvPr/>
        </p:nvSpPr>
        <p:spPr>
          <a:xfrm>
            <a:off x="3511759" y="6039534"/>
            <a:ext cx="5168482" cy="646331"/>
          </a:xfrm>
          <a:prstGeom prst="rect">
            <a:avLst/>
          </a:prstGeom>
          <a:solidFill>
            <a:schemeClr val="bg1"/>
          </a:solidFill>
          <a:ln w="41275">
            <a:solidFill>
              <a:schemeClr val="bg2"/>
            </a:solidFill>
          </a:ln>
        </p:spPr>
        <p:txBody>
          <a:bodyPr wrap="square" rtlCol="0">
            <a:spAutoFit/>
          </a:bodyPr>
          <a:lstStyle/>
          <a:p>
            <a:r>
              <a:rPr lang="en-GB" dirty="0" smtClean="0"/>
              <a:t>Thermal imaging cameras are easy to transport and are low stress for the animal.</a:t>
            </a:r>
            <a:endParaRPr lang="en-GB" dirty="0"/>
          </a:p>
        </p:txBody>
      </p:sp>
    </p:spTree>
    <p:extLst>
      <p:ext uri="{BB962C8B-B14F-4D97-AF65-F5344CB8AC3E}">
        <p14:creationId xmlns:p14="http://schemas.microsoft.com/office/powerpoint/2010/main" val="25631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85" y="1073222"/>
            <a:ext cx="6439437" cy="3773510"/>
          </a:xfrm>
          <a:prstGeom prst="rect">
            <a:avLst/>
          </a:prstGeom>
        </p:spPr>
      </p:pic>
      <p:sp>
        <p:nvSpPr>
          <p:cNvPr id="2" name="TextBox 1"/>
          <p:cNvSpPr txBox="1"/>
          <p:nvPr/>
        </p:nvSpPr>
        <p:spPr>
          <a:xfrm>
            <a:off x="7256010" y="1474955"/>
            <a:ext cx="4471416" cy="2970044"/>
          </a:xfrm>
          <a:prstGeom prst="rect">
            <a:avLst/>
          </a:prstGeom>
          <a:solidFill>
            <a:schemeClr val="bg2"/>
          </a:solidFill>
          <a:ln w="25400">
            <a:solidFill>
              <a:schemeClr val="bg2"/>
            </a:solidFill>
          </a:ln>
        </p:spPr>
        <p:txBody>
          <a:bodyPr wrap="square" rtlCol="0">
            <a:spAutoFit/>
          </a:bodyPr>
          <a:lstStyle/>
          <a:p>
            <a:endParaRPr lang="en-GB" sz="1700" dirty="0"/>
          </a:p>
          <a:p>
            <a:r>
              <a:rPr lang="en-GB" sz="1700" dirty="0" smtClean="0"/>
              <a:t>These animals remain </a:t>
            </a:r>
            <a:r>
              <a:rPr lang="en-GB" sz="1700" dirty="0"/>
              <a:t>cool using their large ears, where huge volumes of blood are circulated close to the surface of the skin enable dissipation of heat. </a:t>
            </a:r>
            <a:endParaRPr lang="en-GB" sz="1700" dirty="0" smtClean="0"/>
          </a:p>
          <a:p>
            <a:endParaRPr lang="en-GB" sz="1700" dirty="0"/>
          </a:p>
          <a:p>
            <a:r>
              <a:rPr lang="en-GB" sz="1700" dirty="0" smtClean="0"/>
              <a:t>Different species sometimes have smaller </a:t>
            </a:r>
            <a:r>
              <a:rPr lang="en-GB" sz="1700" dirty="0"/>
              <a:t>ears </a:t>
            </a:r>
            <a:r>
              <a:rPr lang="en-GB" sz="1700" dirty="0" smtClean="0"/>
              <a:t>and have been shown to lose heat through their trunks overnight, rather than their ears. and </a:t>
            </a:r>
            <a:r>
              <a:rPr lang="en-GB" sz="1700" dirty="0"/>
              <a:t>are known to cool off overnight and begin the day at a lower temperature. </a:t>
            </a:r>
            <a:endParaRPr lang="en-GB" sz="1700" dirty="0" smtClean="0"/>
          </a:p>
        </p:txBody>
      </p:sp>
      <p:sp>
        <p:nvSpPr>
          <p:cNvPr id="5" name="TextBox 4"/>
          <p:cNvSpPr txBox="1"/>
          <p:nvPr/>
        </p:nvSpPr>
        <p:spPr>
          <a:xfrm>
            <a:off x="507985" y="320040"/>
            <a:ext cx="4859543" cy="523220"/>
          </a:xfrm>
          <a:prstGeom prst="rect">
            <a:avLst/>
          </a:prstGeom>
          <a:noFill/>
        </p:spPr>
        <p:txBody>
          <a:bodyPr wrap="square" rtlCol="0">
            <a:spAutoFit/>
          </a:bodyPr>
          <a:lstStyle/>
          <a:p>
            <a:r>
              <a:rPr lang="en-GB" sz="2800" dirty="0" smtClean="0"/>
              <a:t>Guess the Animal</a:t>
            </a:r>
            <a:endParaRPr lang="en-GB" sz="2800" dirty="0"/>
          </a:p>
        </p:txBody>
      </p:sp>
      <p:sp>
        <p:nvSpPr>
          <p:cNvPr id="6" name="TextBox 5"/>
          <p:cNvSpPr txBox="1"/>
          <p:nvPr/>
        </p:nvSpPr>
        <p:spPr>
          <a:xfrm>
            <a:off x="3530047" y="5920662"/>
            <a:ext cx="5168482" cy="369332"/>
          </a:xfrm>
          <a:prstGeom prst="rect">
            <a:avLst/>
          </a:prstGeom>
          <a:solidFill>
            <a:schemeClr val="bg1"/>
          </a:solidFill>
          <a:ln w="41275">
            <a:solidFill>
              <a:schemeClr val="bg2"/>
            </a:solidFill>
          </a:ln>
        </p:spPr>
        <p:txBody>
          <a:bodyPr wrap="square" rtlCol="0">
            <a:spAutoFit/>
          </a:bodyPr>
          <a:lstStyle/>
          <a:p>
            <a:pPr algn="ctr"/>
            <a:r>
              <a:rPr lang="en-GB" dirty="0" smtClean="0"/>
              <a:t>Answers at the end!</a:t>
            </a:r>
            <a:endParaRPr lang="en-GB" dirty="0"/>
          </a:p>
        </p:txBody>
      </p:sp>
      <p:sp>
        <p:nvSpPr>
          <p:cNvPr id="7" name="Rectangle 6"/>
          <p:cNvSpPr/>
          <p:nvPr/>
        </p:nvSpPr>
        <p:spPr>
          <a:xfrm>
            <a:off x="594545" y="1118615"/>
            <a:ext cx="502061" cy="707886"/>
          </a:xfrm>
          <a:prstGeom prst="rect">
            <a:avLst/>
          </a:prstGeom>
        </p:spPr>
        <p:txBody>
          <a:bodyPr wrap="none">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A</a:t>
            </a:r>
            <a:endParaRPr lang="en-U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94420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8543" y="1324602"/>
            <a:ext cx="4471416" cy="3493264"/>
          </a:xfrm>
          <a:prstGeom prst="rect">
            <a:avLst/>
          </a:prstGeom>
          <a:solidFill>
            <a:schemeClr val="bg2"/>
          </a:solidFill>
          <a:ln w="254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smtClean="0">
              <a:ln>
                <a:noFill/>
              </a:ln>
              <a:solidFill>
                <a:prstClr val="black"/>
              </a:solidFill>
              <a:effectLst/>
              <a:uLnTx/>
              <a:uFillTx/>
            </a:endParaRPr>
          </a:p>
          <a:p>
            <a:r>
              <a:rPr lang="en-GB" sz="1700" dirty="0"/>
              <a:t>A study in Antarctica showed </a:t>
            </a:r>
            <a:r>
              <a:rPr lang="en-GB" sz="1700" dirty="0" smtClean="0"/>
              <a:t>that this animal  can </a:t>
            </a:r>
            <a:r>
              <a:rPr lang="en-GB" sz="1700" dirty="0"/>
              <a:t>actually have a colder surface temperature than the surrounding air (by 4 to 6℃). </a:t>
            </a:r>
            <a:endParaRPr lang="en-GB" sz="1700" dirty="0" smtClean="0"/>
          </a:p>
          <a:p>
            <a:endParaRPr lang="en-GB" sz="1700" dirty="0"/>
          </a:p>
          <a:p>
            <a:r>
              <a:rPr lang="en-GB" sz="1700" dirty="0"/>
              <a:t>This was due to extreme radioactive cooling where </a:t>
            </a:r>
            <a:r>
              <a:rPr lang="en-GB" sz="1700" dirty="0" smtClean="0"/>
              <a:t>the animal loses </a:t>
            </a:r>
            <a:r>
              <a:rPr lang="en-GB" sz="1700" dirty="0"/>
              <a:t>heat to the clear sky in which heat escapes rapidly from the atmosphere. </a:t>
            </a:r>
            <a:endParaRPr lang="en-GB" sz="1700" dirty="0" smtClean="0"/>
          </a:p>
          <a:p>
            <a:endParaRPr lang="en-GB" sz="1700" dirty="0"/>
          </a:p>
          <a:p>
            <a:r>
              <a:rPr lang="en-GB" sz="1700" dirty="0"/>
              <a:t>Their feathers also have a specialised structure that acts as an insulator to keep the dangerously low temperatures away from their skin. </a:t>
            </a:r>
            <a:endParaRPr kumimoji="0" lang="en-GB" sz="1700" b="0" i="0" u="none" strike="noStrike" kern="1200" cap="none" spc="0" normalizeH="0" baseline="0" noProof="0" dirty="0" smtClean="0">
              <a:ln>
                <a:noFill/>
              </a:ln>
              <a:solidFill>
                <a:prstClr val="black"/>
              </a:solidFill>
              <a:effectLst/>
              <a:uLnTx/>
              <a:uFillTx/>
            </a:endParaRPr>
          </a:p>
        </p:txBody>
      </p:sp>
      <p:sp>
        <p:nvSpPr>
          <p:cNvPr id="5" name="TextBox 4"/>
          <p:cNvSpPr txBox="1"/>
          <p:nvPr/>
        </p:nvSpPr>
        <p:spPr>
          <a:xfrm>
            <a:off x="507985" y="320040"/>
            <a:ext cx="48595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Guess the Animal</a:t>
            </a:r>
          </a:p>
        </p:txBody>
      </p:sp>
      <p:pic>
        <p:nvPicPr>
          <p:cNvPr id="4" name="Picture 3"/>
          <p:cNvPicPr>
            <a:picLocks noChangeAspect="1"/>
          </p:cNvPicPr>
          <p:nvPr/>
        </p:nvPicPr>
        <p:blipFill rotWithShape="1">
          <a:blip r:embed="rId2"/>
          <a:srcRect l="1886" t="1759" r="3127"/>
          <a:stretch/>
        </p:blipFill>
        <p:spPr>
          <a:xfrm>
            <a:off x="740664" y="950976"/>
            <a:ext cx="5861304" cy="4100010"/>
          </a:xfrm>
          <a:prstGeom prst="rect">
            <a:avLst/>
          </a:prstGeom>
        </p:spPr>
      </p:pic>
      <p:pic>
        <p:nvPicPr>
          <p:cNvPr id="7" name="Picture 6"/>
          <p:cNvPicPr>
            <a:picLocks noChangeAspect="1"/>
          </p:cNvPicPr>
          <p:nvPr/>
        </p:nvPicPr>
        <p:blipFill>
          <a:blip r:embed="rId3"/>
          <a:stretch>
            <a:fillRect/>
          </a:stretch>
        </p:blipFill>
        <p:spPr>
          <a:xfrm>
            <a:off x="3597889" y="6033445"/>
            <a:ext cx="5212532" cy="493819"/>
          </a:xfrm>
          <a:prstGeom prst="rect">
            <a:avLst/>
          </a:prstGeom>
        </p:spPr>
      </p:pic>
      <p:sp>
        <p:nvSpPr>
          <p:cNvPr id="8" name="Rectangle 7"/>
          <p:cNvSpPr/>
          <p:nvPr/>
        </p:nvSpPr>
        <p:spPr>
          <a:xfrm>
            <a:off x="822876" y="934881"/>
            <a:ext cx="478016" cy="707886"/>
          </a:xfrm>
          <a:prstGeom prst="rect">
            <a:avLst/>
          </a:prstGeom>
        </p:spPr>
        <p:txBody>
          <a:bodyPr wrap="none">
            <a:spAutoFit/>
          </a:bodyPr>
          <a:lstStyle/>
          <a:p>
            <a:pPr lvl="0" algn="ctr"/>
            <a:r>
              <a:rPr lang="en-US" sz="4000" b="1" spc="50" dirty="0">
                <a:ln w="9525" cmpd="sng">
                  <a:solidFill>
                    <a:srgbClr val="5B9BD5"/>
                  </a:solidFill>
                  <a:prstDash val="solid"/>
                </a:ln>
                <a:solidFill>
                  <a:srgbClr val="70AD47">
                    <a:tint val="1000"/>
                  </a:srgbClr>
                </a:solidFill>
                <a:effectLst>
                  <a:glow rad="38100">
                    <a:srgbClr val="5B9BD5">
                      <a:alpha val="40000"/>
                    </a:srgbClr>
                  </a:glow>
                </a:effectLst>
              </a:rPr>
              <a:t>B</a:t>
            </a:r>
            <a:endParaRPr lang="en-US" sz="40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817169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104" y="1295105"/>
            <a:ext cx="4471416" cy="3123932"/>
          </a:xfrm>
          <a:prstGeom prst="rect">
            <a:avLst/>
          </a:prstGeom>
          <a:solidFill>
            <a:schemeClr val="bg2"/>
          </a:solidFill>
          <a:ln w="254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smtClean="0">
              <a:ln>
                <a:noFill/>
              </a:ln>
              <a:solidFill>
                <a:prstClr val="black"/>
              </a:solidFill>
              <a:effectLst/>
              <a:uLnTx/>
              <a:uFillTx/>
              <a:latin typeface="Calibri"/>
              <a:ea typeface="+mn-ea"/>
              <a:cs typeface="+mn-cs"/>
            </a:endParaRPr>
          </a:p>
          <a:p>
            <a:pPr lvl="0"/>
            <a:r>
              <a:rPr lang="en-GB" dirty="0" smtClean="0"/>
              <a:t>This animal is native </a:t>
            </a:r>
            <a:r>
              <a:rPr lang="en-GB" dirty="0"/>
              <a:t>to Africa. </a:t>
            </a:r>
            <a:endParaRPr lang="en-GB" dirty="0" smtClean="0"/>
          </a:p>
          <a:p>
            <a:pPr lvl="0"/>
            <a:endParaRPr lang="en-GB" dirty="0"/>
          </a:p>
          <a:p>
            <a:pPr lvl="0"/>
            <a:r>
              <a:rPr lang="en-GB" dirty="0" smtClean="0"/>
              <a:t>They </a:t>
            </a:r>
            <a:r>
              <a:rPr lang="en-GB" dirty="0"/>
              <a:t>need to be able to vent heat during the day and stay warm at night. At night, when they settle down for sleep, they tuck their legs underneath, helping to preserve warmth. </a:t>
            </a:r>
            <a:endParaRPr lang="en-GB" dirty="0" smtClean="0"/>
          </a:p>
          <a:p>
            <a:pPr lvl="0"/>
            <a:endParaRPr lang="en-GB" dirty="0"/>
          </a:p>
          <a:p>
            <a:pPr lvl="0"/>
            <a:r>
              <a:rPr lang="en-GB" dirty="0" smtClean="0"/>
              <a:t>During </a:t>
            </a:r>
            <a:r>
              <a:rPr lang="en-GB" dirty="0"/>
              <a:t>hot days, their feathers reflect heat away while running around helps circulate cooler air over their skin. </a:t>
            </a:r>
            <a:endParaRPr kumimoji="0" lang="en-GB" sz="17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5" name="TextBox 4"/>
          <p:cNvSpPr txBox="1"/>
          <p:nvPr/>
        </p:nvSpPr>
        <p:spPr>
          <a:xfrm>
            <a:off x="507985" y="320040"/>
            <a:ext cx="48595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Guess the Animal</a:t>
            </a:r>
          </a:p>
        </p:txBody>
      </p:sp>
      <p:sp>
        <p:nvSpPr>
          <p:cNvPr id="7" name="TextBox 6"/>
          <p:cNvSpPr txBox="1"/>
          <p:nvPr/>
        </p:nvSpPr>
        <p:spPr>
          <a:xfrm>
            <a:off x="3530047" y="5920662"/>
            <a:ext cx="5168482" cy="369332"/>
          </a:xfrm>
          <a:prstGeom prst="rect">
            <a:avLst/>
          </a:prstGeom>
          <a:solidFill>
            <a:schemeClr val="bg1"/>
          </a:solidFill>
          <a:ln w="41275">
            <a:solidFill>
              <a:schemeClr val="bg2"/>
            </a:solidFill>
          </a:ln>
        </p:spPr>
        <p:txBody>
          <a:bodyPr wrap="square" rtlCol="0">
            <a:spAutoFit/>
          </a:bodyPr>
          <a:lstStyle/>
          <a:p>
            <a:pPr algn="ctr"/>
            <a:r>
              <a:rPr lang="en-GB" dirty="0" smtClean="0"/>
              <a:t>Answers at the end!</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80" y="945959"/>
            <a:ext cx="4422748" cy="4453166"/>
          </a:xfrm>
          <a:prstGeom prst="rect">
            <a:avLst/>
          </a:prstGeom>
        </p:spPr>
      </p:pic>
      <p:sp>
        <p:nvSpPr>
          <p:cNvPr id="9" name="Rectangle 8"/>
          <p:cNvSpPr/>
          <p:nvPr/>
        </p:nvSpPr>
        <p:spPr>
          <a:xfrm>
            <a:off x="1028608" y="945959"/>
            <a:ext cx="558165" cy="923330"/>
          </a:xfrm>
          <a:prstGeom prst="rect">
            <a:avLst/>
          </a:prstGeom>
        </p:spPr>
        <p:txBody>
          <a:bodyPr wrap="none">
            <a:spAutoFit/>
          </a:bodyPr>
          <a:lstStyle/>
          <a:p>
            <a:pPr lvl="0" algn="ctr"/>
            <a:r>
              <a:rPr lang="en-US" sz="5400" b="1" spc="50" dirty="0">
                <a:ln w="9525" cmpd="sng">
                  <a:solidFill>
                    <a:srgbClr val="5B9BD5"/>
                  </a:solidFill>
                  <a:prstDash val="solid"/>
                </a:ln>
                <a:solidFill>
                  <a:srgbClr val="70AD47">
                    <a:tint val="1000"/>
                  </a:srgbClr>
                </a:solidFill>
                <a:effectLst>
                  <a:glow rad="38100">
                    <a:srgbClr val="5B9BD5">
                      <a:alpha val="40000"/>
                    </a:srgbClr>
                  </a:glow>
                </a:effectLst>
              </a:rPr>
              <a:t>C</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34506913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7081" y="1396297"/>
            <a:ext cx="4471416" cy="2862322"/>
          </a:xfrm>
          <a:prstGeom prst="rect">
            <a:avLst/>
          </a:prstGeom>
          <a:solidFill>
            <a:schemeClr val="bg2"/>
          </a:solidFill>
          <a:ln w="25400">
            <a:solidFill>
              <a:schemeClr val="bg2"/>
            </a:solidFill>
          </a:ln>
        </p:spPr>
        <p:txBody>
          <a:bodyPr wrap="square" rtlCol="0">
            <a:spAutoFit/>
          </a:bodyPr>
          <a:lstStyle/>
          <a:p>
            <a:r>
              <a:rPr lang="en-GB" dirty="0" smtClean="0"/>
              <a:t>These animals are </a:t>
            </a:r>
            <a:r>
              <a:rPr lang="en-GB" dirty="0"/>
              <a:t>cold-blooded reptiles that do not show up on thermal imaging (the yellow is a human arm!). </a:t>
            </a:r>
            <a:endParaRPr lang="en-GB" dirty="0" smtClean="0"/>
          </a:p>
          <a:p>
            <a:endParaRPr lang="en-GB" dirty="0"/>
          </a:p>
          <a:p>
            <a:r>
              <a:rPr lang="en-GB" dirty="0"/>
              <a:t>Despite the existence of thousands of </a:t>
            </a:r>
            <a:r>
              <a:rPr lang="en-GB" dirty="0" smtClean="0"/>
              <a:t>different </a:t>
            </a:r>
            <a:r>
              <a:rPr lang="en-GB" dirty="0"/>
              <a:t>species, they are all ectotherms. </a:t>
            </a:r>
            <a:endParaRPr lang="en-GB" dirty="0" smtClean="0"/>
          </a:p>
          <a:p>
            <a:endParaRPr lang="en-GB" dirty="0"/>
          </a:p>
          <a:p>
            <a:r>
              <a:rPr lang="en-GB" dirty="0"/>
              <a:t>This means they use external heat sources to regulate internal temperature and so have evolved to retain heat from the environment. </a:t>
            </a:r>
            <a:endParaRPr lang="en-GB" sz="1700" dirty="0"/>
          </a:p>
        </p:txBody>
      </p:sp>
      <p:sp>
        <p:nvSpPr>
          <p:cNvPr id="5" name="TextBox 4"/>
          <p:cNvSpPr txBox="1"/>
          <p:nvPr/>
        </p:nvSpPr>
        <p:spPr>
          <a:xfrm>
            <a:off x="507985" y="320040"/>
            <a:ext cx="4859543" cy="523220"/>
          </a:xfrm>
          <a:prstGeom prst="rect">
            <a:avLst/>
          </a:prstGeom>
          <a:noFill/>
        </p:spPr>
        <p:txBody>
          <a:bodyPr wrap="square" rtlCol="0">
            <a:spAutoFit/>
          </a:bodyPr>
          <a:lstStyle/>
          <a:p>
            <a:r>
              <a:rPr lang="en-GB" sz="2800" dirty="0" smtClean="0"/>
              <a:t>Guess the Animal</a:t>
            </a:r>
            <a:endParaRPr lang="en-GB" sz="2800" dirty="0"/>
          </a:p>
        </p:txBody>
      </p:sp>
      <p:sp>
        <p:nvSpPr>
          <p:cNvPr id="6" name="TextBox 5"/>
          <p:cNvSpPr txBox="1"/>
          <p:nvPr/>
        </p:nvSpPr>
        <p:spPr>
          <a:xfrm>
            <a:off x="3530047" y="5920662"/>
            <a:ext cx="5168482" cy="369332"/>
          </a:xfrm>
          <a:prstGeom prst="rect">
            <a:avLst/>
          </a:prstGeom>
          <a:solidFill>
            <a:schemeClr val="bg1"/>
          </a:solidFill>
          <a:ln w="41275">
            <a:solidFill>
              <a:schemeClr val="bg2"/>
            </a:solidFill>
          </a:ln>
        </p:spPr>
        <p:txBody>
          <a:bodyPr wrap="square" rtlCol="0">
            <a:spAutoFit/>
          </a:bodyPr>
          <a:lstStyle/>
          <a:p>
            <a:pPr algn="ctr"/>
            <a:r>
              <a:rPr lang="en-GB" dirty="0" smtClean="0"/>
              <a:t>Answers at the end!</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641"/>
          <a:stretch/>
        </p:blipFill>
        <p:spPr>
          <a:xfrm>
            <a:off x="815190" y="924752"/>
            <a:ext cx="4867856" cy="4188022"/>
          </a:xfrm>
          <a:prstGeom prst="rect">
            <a:avLst/>
          </a:prstGeom>
        </p:spPr>
      </p:pic>
      <p:sp>
        <p:nvSpPr>
          <p:cNvPr id="7" name="Rectangle 6"/>
          <p:cNvSpPr/>
          <p:nvPr/>
        </p:nvSpPr>
        <p:spPr>
          <a:xfrm>
            <a:off x="815190" y="843260"/>
            <a:ext cx="627095" cy="923330"/>
          </a:xfrm>
          <a:prstGeom prst="rect">
            <a:avLst/>
          </a:prstGeom>
        </p:spPr>
        <p:txBody>
          <a:bodyPr wrap="none">
            <a:spAutoFit/>
          </a:bodyPr>
          <a:lstStyle/>
          <a:p>
            <a:pPr lvl="0" algn="ctr"/>
            <a:r>
              <a:rPr lang="en-US" sz="5400" b="1" spc="50" dirty="0">
                <a:ln w="9525" cmpd="sng">
                  <a:solidFill>
                    <a:srgbClr val="5B9BD5"/>
                  </a:solidFill>
                  <a:prstDash val="solid"/>
                </a:ln>
                <a:solidFill>
                  <a:srgbClr val="70AD47">
                    <a:tint val="1000"/>
                  </a:srgbClr>
                </a:solidFill>
                <a:effectLst>
                  <a:glow rad="38100">
                    <a:srgbClr val="5B9BD5">
                      <a:alpha val="40000"/>
                    </a:srgbClr>
                  </a:glow>
                </a:effectLst>
              </a:rPr>
              <a:t>D</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398157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78" y="0"/>
            <a:ext cx="10515600" cy="714536"/>
          </a:xfrm>
        </p:spPr>
        <p:txBody>
          <a:bodyPr/>
          <a:lstStyle/>
          <a:p>
            <a:r>
              <a:rPr lang="en-GB" sz="3200" dirty="0" smtClean="0"/>
              <a:t>Guess the Animal… Answers</a:t>
            </a:r>
            <a:endParaRPr lang="en-GB" sz="3200" dirty="0"/>
          </a:p>
        </p:txBody>
      </p:sp>
      <p:pic>
        <p:nvPicPr>
          <p:cNvPr id="6" name="Picture 5"/>
          <p:cNvPicPr>
            <a:picLocks noChangeAspect="1"/>
          </p:cNvPicPr>
          <p:nvPr/>
        </p:nvPicPr>
        <p:blipFill rotWithShape="1">
          <a:blip r:embed="rId2"/>
          <a:srcRect l="12023" t="1416" r="16856" b="15773"/>
          <a:stretch/>
        </p:blipFill>
        <p:spPr>
          <a:xfrm>
            <a:off x="9045678" y="808298"/>
            <a:ext cx="2979174" cy="3864894"/>
          </a:xfrm>
          <a:prstGeom prst="rect">
            <a:avLst/>
          </a:prstGeom>
        </p:spPr>
      </p:pic>
      <p:pic>
        <p:nvPicPr>
          <p:cNvPr id="7" name="Picture 6"/>
          <p:cNvPicPr>
            <a:picLocks noChangeAspect="1"/>
          </p:cNvPicPr>
          <p:nvPr/>
        </p:nvPicPr>
        <p:blipFill>
          <a:blip r:embed="rId3"/>
          <a:stretch>
            <a:fillRect/>
          </a:stretch>
        </p:blipFill>
        <p:spPr>
          <a:xfrm>
            <a:off x="5946159" y="799501"/>
            <a:ext cx="3027492" cy="3883522"/>
          </a:xfrm>
          <a:prstGeom prst="rect">
            <a:avLst/>
          </a:prstGeom>
        </p:spPr>
      </p:pic>
      <p:pic>
        <p:nvPicPr>
          <p:cNvPr id="8" name="Picture 7"/>
          <p:cNvPicPr>
            <a:picLocks noChangeAspect="1"/>
          </p:cNvPicPr>
          <p:nvPr/>
        </p:nvPicPr>
        <p:blipFill>
          <a:blip r:embed="rId4"/>
          <a:stretch>
            <a:fillRect/>
          </a:stretch>
        </p:blipFill>
        <p:spPr>
          <a:xfrm>
            <a:off x="3255417" y="798464"/>
            <a:ext cx="2604608" cy="3864894"/>
          </a:xfrm>
          <a:prstGeom prst="rect">
            <a:avLst/>
          </a:prstGeom>
        </p:spPr>
      </p:pic>
      <p:pic>
        <p:nvPicPr>
          <p:cNvPr id="13" name="Picture 12"/>
          <p:cNvPicPr>
            <a:picLocks noChangeAspect="1"/>
          </p:cNvPicPr>
          <p:nvPr/>
        </p:nvPicPr>
        <p:blipFill>
          <a:blip r:embed="rId5"/>
          <a:stretch>
            <a:fillRect/>
          </a:stretch>
        </p:blipFill>
        <p:spPr>
          <a:xfrm>
            <a:off x="98022" y="762462"/>
            <a:ext cx="3090930" cy="3891064"/>
          </a:xfrm>
          <a:prstGeom prst="rect">
            <a:avLst/>
          </a:prstGeom>
        </p:spPr>
      </p:pic>
      <p:sp>
        <p:nvSpPr>
          <p:cNvPr id="14" name="TextBox 13"/>
          <p:cNvSpPr txBox="1"/>
          <p:nvPr/>
        </p:nvSpPr>
        <p:spPr>
          <a:xfrm>
            <a:off x="98022" y="4663358"/>
            <a:ext cx="3157395" cy="1015663"/>
          </a:xfrm>
          <a:prstGeom prst="rect">
            <a:avLst/>
          </a:prstGeom>
          <a:noFill/>
        </p:spPr>
        <p:txBody>
          <a:bodyPr wrap="square" rtlCol="0">
            <a:spAutoFit/>
          </a:bodyPr>
          <a:lstStyle/>
          <a:p>
            <a:pPr algn="ctr"/>
            <a:r>
              <a:rPr lang="en-GB" dirty="0" smtClean="0"/>
              <a:t>A = Elephant</a:t>
            </a:r>
          </a:p>
          <a:p>
            <a:pPr algn="ctr"/>
            <a:r>
              <a:rPr lang="en-GB" sz="1400" dirty="0" smtClean="0"/>
              <a:t>African Elephants remain cool by using their ears. Asian Elephants use their trunks.</a:t>
            </a:r>
            <a:endParaRPr lang="en-GB" sz="1400" dirty="0"/>
          </a:p>
        </p:txBody>
      </p:sp>
      <p:sp>
        <p:nvSpPr>
          <p:cNvPr id="15" name="TextBox 14"/>
          <p:cNvSpPr txBox="1"/>
          <p:nvPr/>
        </p:nvSpPr>
        <p:spPr>
          <a:xfrm>
            <a:off x="3255417" y="4742015"/>
            <a:ext cx="2604608" cy="646331"/>
          </a:xfrm>
          <a:prstGeom prst="rect">
            <a:avLst/>
          </a:prstGeom>
          <a:noFill/>
        </p:spPr>
        <p:txBody>
          <a:bodyPr wrap="square" rtlCol="0">
            <a:spAutoFit/>
          </a:bodyPr>
          <a:lstStyle/>
          <a:p>
            <a:pPr algn="ctr"/>
            <a:r>
              <a:rPr lang="en-GB" dirty="0" smtClean="0"/>
              <a:t>B = Emperor Penguins </a:t>
            </a:r>
          </a:p>
          <a:p>
            <a:endParaRPr lang="en-GB" dirty="0"/>
          </a:p>
        </p:txBody>
      </p:sp>
      <p:sp>
        <p:nvSpPr>
          <p:cNvPr id="16" name="TextBox 15"/>
          <p:cNvSpPr txBox="1"/>
          <p:nvPr/>
        </p:nvSpPr>
        <p:spPr>
          <a:xfrm>
            <a:off x="5933543" y="4742015"/>
            <a:ext cx="3040108" cy="369332"/>
          </a:xfrm>
          <a:prstGeom prst="rect">
            <a:avLst/>
          </a:prstGeom>
          <a:noFill/>
        </p:spPr>
        <p:txBody>
          <a:bodyPr wrap="square" rtlCol="0">
            <a:spAutoFit/>
          </a:bodyPr>
          <a:lstStyle/>
          <a:p>
            <a:pPr algn="ctr"/>
            <a:r>
              <a:rPr lang="en-GB" dirty="0" smtClean="0"/>
              <a:t>C = Ostrich </a:t>
            </a:r>
            <a:endParaRPr lang="en-GB" dirty="0"/>
          </a:p>
        </p:txBody>
      </p:sp>
      <p:sp>
        <p:nvSpPr>
          <p:cNvPr id="17" name="TextBox 16"/>
          <p:cNvSpPr txBox="1"/>
          <p:nvPr/>
        </p:nvSpPr>
        <p:spPr>
          <a:xfrm>
            <a:off x="9124335" y="4742015"/>
            <a:ext cx="2900517" cy="369332"/>
          </a:xfrm>
          <a:prstGeom prst="rect">
            <a:avLst/>
          </a:prstGeom>
          <a:noFill/>
        </p:spPr>
        <p:txBody>
          <a:bodyPr wrap="square" rtlCol="0">
            <a:spAutoFit/>
          </a:bodyPr>
          <a:lstStyle/>
          <a:p>
            <a:pPr algn="ctr"/>
            <a:r>
              <a:rPr lang="en-GB" dirty="0" smtClean="0"/>
              <a:t>D = Snake </a:t>
            </a:r>
            <a:endParaRPr lang="en-GB" dirty="0"/>
          </a:p>
        </p:txBody>
      </p:sp>
    </p:spTree>
    <p:extLst>
      <p:ext uri="{BB962C8B-B14F-4D97-AF65-F5344CB8AC3E}">
        <p14:creationId xmlns:p14="http://schemas.microsoft.com/office/powerpoint/2010/main" val="242390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RTPURY_GENERIC_POWERPOINT_TEMPLATE" id="{1D2F2C6A-B5B7-EB4E-A82C-2F8EDACAB7C5}" vid="{58174CAB-DCDB-154E-A046-F0A35E13E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587</Words>
  <Application>Microsoft Office PowerPoint</Application>
  <PresentationFormat>Widescreen</PresentationFormat>
  <Paragraphs>63</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Default Theme</vt:lpstr>
      <vt:lpstr> Thermal Imaging And Its Use In Animal Science </vt:lpstr>
      <vt:lpstr>What is Thermal Imaging or Thermography?</vt:lpstr>
      <vt:lpstr>Thermography in Animal and Equine Science</vt:lpstr>
      <vt:lpstr>PowerPoint Presentation</vt:lpstr>
      <vt:lpstr>PowerPoint Presentation</vt:lpstr>
      <vt:lpstr>PowerPoint Presentation</vt:lpstr>
      <vt:lpstr>PowerPoint Presentation</vt:lpstr>
      <vt:lpstr>Guess the Animal… Answers</vt:lpstr>
    </vt:vector>
  </TitlesOfParts>
  <Company>Hartpury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Natalie.Hanson</dc:creator>
  <cp:lastModifiedBy>Natalie.Hanson</cp:lastModifiedBy>
  <cp:revision>16</cp:revision>
  <dcterms:created xsi:type="dcterms:W3CDTF">2020-06-12T10:29:05Z</dcterms:created>
  <dcterms:modified xsi:type="dcterms:W3CDTF">2020-06-12T12:40:06Z</dcterms:modified>
</cp:coreProperties>
</file>